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6" r:id="rId2"/>
    <p:sldId id="286" r:id="rId3"/>
    <p:sldId id="258" r:id="rId4"/>
    <p:sldId id="259" r:id="rId5"/>
    <p:sldId id="257" r:id="rId6"/>
    <p:sldId id="287" r:id="rId7"/>
    <p:sldId id="263" r:id="rId8"/>
    <p:sldId id="283" r:id="rId9"/>
    <p:sldId id="289" r:id="rId10"/>
    <p:sldId id="273" r:id="rId11"/>
    <p:sldId id="275" r:id="rId12"/>
    <p:sldId id="279" r:id="rId13"/>
    <p:sldId id="280" r:id="rId14"/>
    <p:sldId id="281" r:id="rId15"/>
    <p:sldId id="290" r:id="rId16"/>
    <p:sldId id="267" r:id="rId17"/>
    <p:sldId id="28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A7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50" d="100"/>
          <a:sy n="150" d="100"/>
        </p:scale>
        <p:origin x="-2064" y="-4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46CDB2-4EDC-43D2-ABC8-02914E780E8A}"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GB"/>
        </a:p>
      </dgm:t>
    </dgm:pt>
    <dgm:pt modelId="{865FC3A9-504C-40E9-8F38-DA98263F19BC}">
      <dgm:prSet phldrT="[Text]"/>
      <dgm:spPr/>
      <dgm:t>
        <a:bodyPr/>
        <a:lstStyle/>
        <a:p>
          <a:r>
            <a:rPr lang="en-GB" b="1" dirty="0" smtClean="0"/>
            <a:t>VIEWERS:  get paid to watch their favourite content and participate in exclusive promotions</a:t>
          </a:r>
          <a:endParaRPr lang="en-GB" dirty="0"/>
        </a:p>
      </dgm:t>
    </dgm:pt>
    <dgm:pt modelId="{61EC2858-6D06-4BFA-B3E7-91A3732D92E3}" type="parTrans" cxnId="{220CD29D-9AE9-42CA-A9FE-EE13EA165BA1}">
      <dgm:prSet/>
      <dgm:spPr/>
      <dgm:t>
        <a:bodyPr/>
        <a:lstStyle/>
        <a:p>
          <a:endParaRPr lang="en-GB"/>
        </a:p>
      </dgm:t>
    </dgm:pt>
    <dgm:pt modelId="{2AACC31A-3E7B-48BB-8EAF-A5410564AAF3}" type="sibTrans" cxnId="{220CD29D-9AE9-42CA-A9FE-EE13EA165BA1}">
      <dgm:prSet/>
      <dgm:spPr/>
      <dgm:t>
        <a:bodyPr/>
        <a:lstStyle/>
        <a:p>
          <a:endParaRPr lang="en-GB"/>
        </a:p>
      </dgm:t>
    </dgm:pt>
    <dgm:pt modelId="{E988009D-7F28-44D7-A382-2D391D8BD1F2}">
      <dgm:prSet phldrT="[Text]"/>
      <dgm:spPr/>
      <dgm:t>
        <a:bodyPr/>
        <a:lstStyle/>
        <a:p>
          <a:r>
            <a:rPr lang="en-GB" b="1" dirty="0" smtClean="0"/>
            <a:t>CONTENT PROVIDER: </a:t>
          </a:r>
          <a:r>
            <a:rPr lang="en-GB" dirty="0" smtClean="0"/>
            <a:t>most popular content will attract the highest revenue, as it does now</a:t>
          </a:r>
          <a:endParaRPr lang="en-GB" dirty="0"/>
        </a:p>
      </dgm:t>
    </dgm:pt>
    <dgm:pt modelId="{04DD0318-D8EB-4B5E-B3CA-D3D2EBEAC6CD}" type="parTrans" cxnId="{D4605D2F-E282-48FF-823F-237633D64B4F}">
      <dgm:prSet/>
      <dgm:spPr/>
      <dgm:t>
        <a:bodyPr/>
        <a:lstStyle/>
        <a:p>
          <a:endParaRPr lang="en-GB"/>
        </a:p>
      </dgm:t>
    </dgm:pt>
    <dgm:pt modelId="{8ACF1304-6692-46DE-9DC9-AC12D5789E14}" type="sibTrans" cxnId="{D4605D2F-E282-48FF-823F-237633D64B4F}">
      <dgm:prSet/>
      <dgm:spPr/>
      <dgm:t>
        <a:bodyPr/>
        <a:lstStyle/>
        <a:p>
          <a:endParaRPr lang="en-GB"/>
        </a:p>
      </dgm:t>
    </dgm:pt>
    <dgm:pt modelId="{88C7F90B-335B-4847-B0A7-7F74CC52E5E3}">
      <dgm:prSet phldrT="[Text]"/>
      <dgm:spPr/>
      <dgm:t>
        <a:bodyPr/>
        <a:lstStyle/>
        <a:p>
          <a:r>
            <a:rPr lang="en-GB" b="1" dirty="0" smtClean="0"/>
            <a:t>ADVERTISERS:  </a:t>
          </a:r>
          <a:r>
            <a:rPr lang="en-GB" dirty="0" smtClean="0"/>
            <a:t>real-time targeting of adverts and ground-breaking interactive features</a:t>
          </a:r>
          <a:endParaRPr lang="en-GB" dirty="0"/>
        </a:p>
      </dgm:t>
    </dgm:pt>
    <dgm:pt modelId="{F4303F1D-672F-4501-BC5C-26525E464480}" type="parTrans" cxnId="{B82D2EA7-853A-42DD-BA5D-FCC3F6F3C202}">
      <dgm:prSet/>
      <dgm:spPr/>
      <dgm:t>
        <a:bodyPr/>
        <a:lstStyle/>
        <a:p>
          <a:endParaRPr lang="en-GB"/>
        </a:p>
      </dgm:t>
    </dgm:pt>
    <dgm:pt modelId="{4B8F38E6-D5FC-4970-A8E2-8DB8C0FD6532}" type="sibTrans" cxnId="{B82D2EA7-853A-42DD-BA5D-FCC3F6F3C202}">
      <dgm:prSet/>
      <dgm:spPr/>
      <dgm:t>
        <a:bodyPr/>
        <a:lstStyle/>
        <a:p>
          <a:endParaRPr lang="en-GB"/>
        </a:p>
      </dgm:t>
    </dgm:pt>
    <dgm:pt modelId="{DFA80C8B-5025-41C8-92F1-2A1271420430}" type="pres">
      <dgm:prSet presAssocID="{3E46CDB2-4EDC-43D2-ABC8-02914E780E8A}" presName="linear" presStyleCnt="0">
        <dgm:presLayoutVars>
          <dgm:dir/>
          <dgm:animLvl val="lvl"/>
          <dgm:resizeHandles val="exact"/>
        </dgm:presLayoutVars>
      </dgm:prSet>
      <dgm:spPr/>
      <dgm:t>
        <a:bodyPr/>
        <a:lstStyle/>
        <a:p>
          <a:endParaRPr lang="en-GB"/>
        </a:p>
      </dgm:t>
    </dgm:pt>
    <dgm:pt modelId="{B7F53F17-694A-4898-AB6A-B3B40C30ACB0}" type="pres">
      <dgm:prSet presAssocID="{865FC3A9-504C-40E9-8F38-DA98263F19BC}" presName="parentLin" presStyleCnt="0"/>
      <dgm:spPr/>
    </dgm:pt>
    <dgm:pt modelId="{D58C090C-B276-4D87-9833-E6DFD1BA3BC3}" type="pres">
      <dgm:prSet presAssocID="{865FC3A9-504C-40E9-8F38-DA98263F19BC}" presName="parentLeftMargin" presStyleLbl="node1" presStyleIdx="0" presStyleCnt="3"/>
      <dgm:spPr/>
      <dgm:t>
        <a:bodyPr/>
        <a:lstStyle/>
        <a:p>
          <a:endParaRPr lang="en-GB"/>
        </a:p>
      </dgm:t>
    </dgm:pt>
    <dgm:pt modelId="{D0AA5799-30E9-41F8-A6EB-41D63251A155}" type="pres">
      <dgm:prSet presAssocID="{865FC3A9-504C-40E9-8F38-DA98263F19BC}" presName="parentText" presStyleLbl="node1" presStyleIdx="0" presStyleCnt="3" custScaleX="136807">
        <dgm:presLayoutVars>
          <dgm:chMax val="0"/>
          <dgm:bulletEnabled val="1"/>
        </dgm:presLayoutVars>
      </dgm:prSet>
      <dgm:spPr/>
      <dgm:t>
        <a:bodyPr/>
        <a:lstStyle/>
        <a:p>
          <a:endParaRPr lang="en-GB"/>
        </a:p>
      </dgm:t>
    </dgm:pt>
    <dgm:pt modelId="{68EE272B-249A-49BB-9479-9464401591D5}" type="pres">
      <dgm:prSet presAssocID="{865FC3A9-504C-40E9-8F38-DA98263F19BC}" presName="negativeSpace" presStyleCnt="0"/>
      <dgm:spPr/>
    </dgm:pt>
    <dgm:pt modelId="{9C53B98D-A945-4F3B-8359-B3BA01299D2D}" type="pres">
      <dgm:prSet presAssocID="{865FC3A9-504C-40E9-8F38-DA98263F19BC}" presName="childText" presStyleLbl="conFgAcc1" presStyleIdx="0" presStyleCnt="3" custLinFactY="-229322" custLinFactNeighborY="-300000">
        <dgm:presLayoutVars>
          <dgm:bulletEnabled val="1"/>
        </dgm:presLayoutVars>
      </dgm:prSet>
      <dgm:spPr/>
    </dgm:pt>
    <dgm:pt modelId="{624AAF02-EAEB-4A65-A186-1192446BCC0D}" type="pres">
      <dgm:prSet presAssocID="{2AACC31A-3E7B-48BB-8EAF-A5410564AAF3}" presName="spaceBetweenRectangles" presStyleCnt="0"/>
      <dgm:spPr/>
    </dgm:pt>
    <dgm:pt modelId="{A5A8A800-03BD-4610-A84A-B707B36BDA52}" type="pres">
      <dgm:prSet presAssocID="{E988009D-7F28-44D7-A382-2D391D8BD1F2}" presName="parentLin" presStyleCnt="0"/>
      <dgm:spPr/>
    </dgm:pt>
    <dgm:pt modelId="{794137AB-8407-413E-AAEC-98DB48A67E92}" type="pres">
      <dgm:prSet presAssocID="{E988009D-7F28-44D7-A382-2D391D8BD1F2}" presName="parentLeftMargin" presStyleLbl="node1" presStyleIdx="0" presStyleCnt="3"/>
      <dgm:spPr/>
      <dgm:t>
        <a:bodyPr/>
        <a:lstStyle/>
        <a:p>
          <a:endParaRPr lang="en-GB"/>
        </a:p>
      </dgm:t>
    </dgm:pt>
    <dgm:pt modelId="{9722351E-2AC4-491D-9553-38A39BC12715}" type="pres">
      <dgm:prSet presAssocID="{E988009D-7F28-44D7-A382-2D391D8BD1F2}" presName="parentText" presStyleLbl="node1" presStyleIdx="1" presStyleCnt="3" custScaleX="142857">
        <dgm:presLayoutVars>
          <dgm:chMax val="0"/>
          <dgm:bulletEnabled val="1"/>
        </dgm:presLayoutVars>
      </dgm:prSet>
      <dgm:spPr/>
      <dgm:t>
        <a:bodyPr/>
        <a:lstStyle/>
        <a:p>
          <a:endParaRPr lang="en-GB"/>
        </a:p>
      </dgm:t>
    </dgm:pt>
    <dgm:pt modelId="{EDE673FC-8EAC-4592-A04B-B3AB87CC98FF}" type="pres">
      <dgm:prSet presAssocID="{E988009D-7F28-44D7-A382-2D391D8BD1F2}" presName="negativeSpace" presStyleCnt="0"/>
      <dgm:spPr/>
    </dgm:pt>
    <dgm:pt modelId="{094132EB-43D0-4AB0-AE70-85A377D2CD1B}" type="pres">
      <dgm:prSet presAssocID="{E988009D-7F28-44D7-A382-2D391D8BD1F2}" presName="childText" presStyleLbl="conFgAcc1" presStyleIdx="1" presStyleCnt="3">
        <dgm:presLayoutVars>
          <dgm:bulletEnabled val="1"/>
        </dgm:presLayoutVars>
      </dgm:prSet>
      <dgm:spPr/>
    </dgm:pt>
    <dgm:pt modelId="{BF440116-0949-4B41-9192-BCCB64FF5AFB}" type="pres">
      <dgm:prSet presAssocID="{8ACF1304-6692-46DE-9DC9-AC12D5789E14}" presName="spaceBetweenRectangles" presStyleCnt="0"/>
      <dgm:spPr/>
    </dgm:pt>
    <dgm:pt modelId="{2E38D6DD-1AF9-4DA8-AC01-B0A4E74642C4}" type="pres">
      <dgm:prSet presAssocID="{88C7F90B-335B-4847-B0A7-7F74CC52E5E3}" presName="parentLin" presStyleCnt="0"/>
      <dgm:spPr/>
    </dgm:pt>
    <dgm:pt modelId="{2EF5080B-60D6-460D-9AA1-D03028F30854}" type="pres">
      <dgm:prSet presAssocID="{88C7F90B-335B-4847-B0A7-7F74CC52E5E3}" presName="parentLeftMargin" presStyleLbl="node1" presStyleIdx="1" presStyleCnt="3"/>
      <dgm:spPr/>
      <dgm:t>
        <a:bodyPr/>
        <a:lstStyle/>
        <a:p>
          <a:endParaRPr lang="en-GB"/>
        </a:p>
      </dgm:t>
    </dgm:pt>
    <dgm:pt modelId="{651AE0B6-476B-4015-BE40-7AD8123586A8}" type="pres">
      <dgm:prSet presAssocID="{88C7F90B-335B-4847-B0A7-7F74CC52E5E3}" presName="parentText" presStyleLbl="node1" presStyleIdx="2" presStyleCnt="3" custScaleX="142857">
        <dgm:presLayoutVars>
          <dgm:chMax val="0"/>
          <dgm:bulletEnabled val="1"/>
        </dgm:presLayoutVars>
      </dgm:prSet>
      <dgm:spPr/>
      <dgm:t>
        <a:bodyPr/>
        <a:lstStyle/>
        <a:p>
          <a:endParaRPr lang="en-GB"/>
        </a:p>
      </dgm:t>
    </dgm:pt>
    <dgm:pt modelId="{9092E676-CBE2-40AA-B604-85E612ED956C}" type="pres">
      <dgm:prSet presAssocID="{88C7F90B-335B-4847-B0A7-7F74CC52E5E3}" presName="negativeSpace" presStyleCnt="0"/>
      <dgm:spPr/>
    </dgm:pt>
    <dgm:pt modelId="{FCD782FE-F3BA-4412-B350-3709A91A8393}" type="pres">
      <dgm:prSet presAssocID="{88C7F90B-335B-4847-B0A7-7F74CC52E5E3}" presName="childText" presStyleLbl="conFgAcc1" presStyleIdx="2" presStyleCnt="3">
        <dgm:presLayoutVars>
          <dgm:bulletEnabled val="1"/>
        </dgm:presLayoutVars>
      </dgm:prSet>
      <dgm:spPr/>
    </dgm:pt>
  </dgm:ptLst>
  <dgm:cxnLst>
    <dgm:cxn modelId="{D4605D2F-E282-48FF-823F-237633D64B4F}" srcId="{3E46CDB2-4EDC-43D2-ABC8-02914E780E8A}" destId="{E988009D-7F28-44D7-A382-2D391D8BD1F2}" srcOrd="1" destOrd="0" parTransId="{04DD0318-D8EB-4B5E-B3CA-D3D2EBEAC6CD}" sibTransId="{8ACF1304-6692-46DE-9DC9-AC12D5789E14}"/>
    <dgm:cxn modelId="{9070C045-FD4A-4892-B3F5-169F6F16A110}" type="presOf" srcId="{88C7F90B-335B-4847-B0A7-7F74CC52E5E3}" destId="{651AE0B6-476B-4015-BE40-7AD8123586A8}" srcOrd="1" destOrd="0" presId="urn:microsoft.com/office/officeart/2005/8/layout/list1"/>
    <dgm:cxn modelId="{74CDA643-87B8-46DE-BA9D-29A585E4CA9C}" type="presOf" srcId="{865FC3A9-504C-40E9-8F38-DA98263F19BC}" destId="{D58C090C-B276-4D87-9833-E6DFD1BA3BC3}" srcOrd="0" destOrd="0" presId="urn:microsoft.com/office/officeart/2005/8/layout/list1"/>
    <dgm:cxn modelId="{632B4DF1-C2C6-4E8B-A087-B42A865BD589}" type="presOf" srcId="{88C7F90B-335B-4847-B0A7-7F74CC52E5E3}" destId="{2EF5080B-60D6-460D-9AA1-D03028F30854}" srcOrd="0" destOrd="0" presId="urn:microsoft.com/office/officeart/2005/8/layout/list1"/>
    <dgm:cxn modelId="{220CD29D-9AE9-42CA-A9FE-EE13EA165BA1}" srcId="{3E46CDB2-4EDC-43D2-ABC8-02914E780E8A}" destId="{865FC3A9-504C-40E9-8F38-DA98263F19BC}" srcOrd="0" destOrd="0" parTransId="{61EC2858-6D06-4BFA-B3E7-91A3732D92E3}" sibTransId="{2AACC31A-3E7B-48BB-8EAF-A5410564AAF3}"/>
    <dgm:cxn modelId="{B82D2EA7-853A-42DD-BA5D-FCC3F6F3C202}" srcId="{3E46CDB2-4EDC-43D2-ABC8-02914E780E8A}" destId="{88C7F90B-335B-4847-B0A7-7F74CC52E5E3}" srcOrd="2" destOrd="0" parTransId="{F4303F1D-672F-4501-BC5C-26525E464480}" sibTransId="{4B8F38E6-D5FC-4970-A8E2-8DB8C0FD6532}"/>
    <dgm:cxn modelId="{C4C705AA-8415-46E6-B48F-7EEAAD3EC139}" type="presOf" srcId="{E988009D-7F28-44D7-A382-2D391D8BD1F2}" destId="{794137AB-8407-413E-AAEC-98DB48A67E92}" srcOrd="0" destOrd="0" presId="urn:microsoft.com/office/officeart/2005/8/layout/list1"/>
    <dgm:cxn modelId="{979738BF-77F9-4626-B835-233743CDD09E}" type="presOf" srcId="{E988009D-7F28-44D7-A382-2D391D8BD1F2}" destId="{9722351E-2AC4-491D-9553-38A39BC12715}" srcOrd="1" destOrd="0" presId="urn:microsoft.com/office/officeart/2005/8/layout/list1"/>
    <dgm:cxn modelId="{F3F9302F-2ACB-4588-A75B-4B69EB501424}" type="presOf" srcId="{865FC3A9-504C-40E9-8F38-DA98263F19BC}" destId="{D0AA5799-30E9-41F8-A6EB-41D63251A155}" srcOrd="1" destOrd="0" presId="urn:microsoft.com/office/officeart/2005/8/layout/list1"/>
    <dgm:cxn modelId="{CCCDBF1E-5593-4C9C-AD39-DB2CC9699CCA}" type="presOf" srcId="{3E46CDB2-4EDC-43D2-ABC8-02914E780E8A}" destId="{DFA80C8B-5025-41C8-92F1-2A1271420430}" srcOrd="0" destOrd="0" presId="urn:microsoft.com/office/officeart/2005/8/layout/list1"/>
    <dgm:cxn modelId="{DDF7A070-4552-4310-9DBB-446DD71C8663}" type="presParOf" srcId="{DFA80C8B-5025-41C8-92F1-2A1271420430}" destId="{B7F53F17-694A-4898-AB6A-B3B40C30ACB0}" srcOrd="0" destOrd="0" presId="urn:microsoft.com/office/officeart/2005/8/layout/list1"/>
    <dgm:cxn modelId="{10173CF7-D881-4C00-901D-36EE82D050E8}" type="presParOf" srcId="{B7F53F17-694A-4898-AB6A-B3B40C30ACB0}" destId="{D58C090C-B276-4D87-9833-E6DFD1BA3BC3}" srcOrd="0" destOrd="0" presId="urn:microsoft.com/office/officeart/2005/8/layout/list1"/>
    <dgm:cxn modelId="{7D1CCA6F-6FAD-403B-BFBB-63CA4B7CC373}" type="presParOf" srcId="{B7F53F17-694A-4898-AB6A-B3B40C30ACB0}" destId="{D0AA5799-30E9-41F8-A6EB-41D63251A155}" srcOrd="1" destOrd="0" presId="urn:microsoft.com/office/officeart/2005/8/layout/list1"/>
    <dgm:cxn modelId="{D1095674-F461-4F99-AFD5-F42A04F889A0}" type="presParOf" srcId="{DFA80C8B-5025-41C8-92F1-2A1271420430}" destId="{68EE272B-249A-49BB-9479-9464401591D5}" srcOrd="1" destOrd="0" presId="urn:microsoft.com/office/officeart/2005/8/layout/list1"/>
    <dgm:cxn modelId="{9FC94635-31B8-4CC0-A8BD-F5DF98EE9111}" type="presParOf" srcId="{DFA80C8B-5025-41C8-92F1-2A1271420430}" destId="{9C53B98D-A945-4F3B-8359-B3BA01299D2D}" srcOrd="2" destOrd="0" presId="urn:microsoft.com/office/officeart/2005/8/layout/list1"/>
    <dgm:cxn modelId="{87B30AA9-96D4-43C8-BE03-359D52981FFC}" type="presParOf" srcId="{DFA80C8B-5025-41C8-92F1-2A1271420430}" destId="{624AAF02-EAEB-4A65-A186-1192446BCC0D}" srcOrd="3" destOrd="0" presId="urn:microsoft.com/office/officeart/2005/8/layout/list1"/>
    <dgm:cxn modelId="{9D9B2DAD-4EDA-4D47-994B-C94FAF8DCA0A}" type="presParOf" srcId="{DFA80C8B-5025-41C8-92F1-2A1271420430}" destId="{A5A8A800-03BD-4610-A84A-B707B36BDA52}" srcOrd="4" destOrd="0" presId="urn:microsoft.com/office/officeart/2005/8/layout/list1"/>
    <dgm:cxn modelId="{0CE6CA2B-244E-440D-973D-0E9A54B7CAD6}" type="presParOf" srcId="{A5A8A800-03BD-4610-A84A-B707B36BDA52}" destId="{794137AB-8407-413E-AAEC-98DB48A67E92}" srcOrd="0" destOrd="0" presId="urn:microsoft.com/office/officeart/2005/8/layout/list1"/>
    <dgm:cxn modelId="{C5CEDA3A-9824-4528-909B-7BB2282DE323}" type="presParOf" srcId="{A5A8A800-03BD-4610-A84A-B707B36BDA52}" destId="{9722351E-2AC4-491D-9553-38A39BC12715}" srcOrd="1" destOrd="0" presId="urn:microsoft.com/office/officeart/2005/8/layout/list1"/>
    <dgm:cxn modelId="{D913295C-BE12-49BC-B51B-B9B01F75D0EC}" type="presParOf" srcId="{DFA80C8B-5025-41C8-92F1-2A1271420430}" destId="{EDE673FC-8EAC-4592-A04B-B3AB87CC98FF}" srcOrd="5" destOrd="0" presId="urn:microsoft.com/office/officeart/2005/8/layout/list1"/>
    <dgm:cxn modelId="{BC0158A8-920E-47F6-9A82-37A4FC722C00}" type="presParOf" srcId="{DFA80C8B-5025-41C8-92F1-2A1271420430}" destId="{094132EB-43D0-4AB0-AE70-85A377D2CD1B}" srcOrd="6" destOrd="0" presId="urn:microsoft.com/office/officeart/2005/8/layout/list1"/>
    <dgm:cxn modelId="{76A0EC70-BAD3-409F-A4BA-46CD316B7349}" type="presParOf" srcId="{DFA80C8B-5025-41C8-92F1-2A1271420430}" destId="{BF440116-0949-4B41-9192-BCCB64FF5AFB}" srcOrd="7" destOrd="0" presId="urn:microsoft.com/office/officeart/2005/8/layout/list1"/>
    <dgm:cxn modelId="{AC4889B0-FDA9-414A-A241-D010FA65EF24}" type="presParOf" srcId="{DFA80C8B-5025-41C8-92F1-2A1271420430}" destId="{2E38D6DD-1AF9-4DA8-AC01-B0A4E74642C4}" srcOrd="8" destOrd="0" presId="urn:microsoft.com/office/officeart/2005/8/layout/list1"/>
    <dgm:cxn modelId="{DE054128-195C-4FA4-ADB7-206A3A4346C3}" type="presParOf" srcId="{2E38D6DD-1AF9-4DA8-AC01-B0A4E74642C4}" destId="{2EF5080B-60D6-460D-9AA1-D03028F30854}" srcOrd="0" destOrd="0" presId="urn:microsoft.com/office/officeart/2005/8/layout/list1"/>
    <dgm:cxn modelId="{5B5490A9-2726-4A59-8B35-11E3A480CC38}" type="presParOf" srcId="{2E38D6DD-1AF9-4DA8-AC01-B0A4E74642C4}" destId="{651AE0B6-476B-4015-BE40-7AD8123586A8}" srcOrd="1" destOrd="0" presId="urn:microsoft.com/office/officeart/2005/8/layout/list1"/>
    <dgm:cxn modelId="{467E1045-2C1E-4122-A2C0-30244E558261}" type="presParOf" srcId="{DFA80C8B-5025-41C8-92F1-2A1271420430}" destId="{9092E676-CBE2-40AA-B604-85E612ED956C}" srcOrd="9" destOrd="0" presId="urn:microsoft.com/office/officeart/2005/8/layout/list1"/>
    <dgm:cxn modelId="{7C76460C-9BAA-43B9-8355-3E3B530DF82C}" type="presParOf" srcId="{DFA80C8B-5025-41C8-92F1-2A1271420430}" destId="{FCD782FE-F3BA-4412-B350-3709A91A839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B52237-662F-41F3-8154-515F57C66FF4}" type="doc">
      <dgm:prSet loTypeId="urn:microsoft.com/office/officeart/2005/8/layout/process4" loCatId="process" qsTypeId="urn:microsoft.com/office/officeart/2005/8/quickstyle/3d3" qsCatId="3D" csTypeId="urn:microsoft.com/office/officeart/2005/8/colors/colorful2" csCatId="colorful" phldr="1"/>
      <dgm:spPr/>
      <dgm:t>
        <a:bodyPr/>
        <a:lstStyle/>
        <a:p>
          <a:endParaRPr lang="en-GB"/>
        </a:p>
      </dgm:t>
    </dgm:pt>
    <dgm:pt modelId="{165F9D9A-6C1D-4A56-A89B-65206CF2A7C7}">
      <dgm:prSet phldrT="[Text]" custT="1"/>
      <dgm:spPr/>
      <dgm:t>
        <a:bodyPr/>
        <a:lstStyle/>
        <a:p>
          <a:r>
            <a:rPr lang="en-GB" sz="200" dirty="0" smtClean="0"/>
            <a:t>COMMERCIAL PROCESSES</a:t>
          </a:r>
          <a:endParaRPr lang="en-GB" sz="200" dirty="0"/>
        </a:p>
      </dgm:t>
    </dgm:pt>
    <dgm:pt modelId="{6F92CF37-E29B-4A52-BF58-4B4EAC813266}" type="parTrans" cxnId="{E10AC282-AF19-4494-AE02-CC37D12B0F8C}">
      <dgm:prSet/>
      <dgm:spPr/>
      <dgm:t>
        <a:bodyPr/>
        <a:lstStyle/>
        <a:p>
          <a:endParaRPr lang="en-GB" sz="700"/>
        </a:p>
      </dgm:t>
    </dgm:pt>
    <dgm:pt modelId="{4A2A857E-686C-4131-BA4E-3AEF94D39BE4}" type="sibTrans" cxnId="{E10AC282-AF19-4494-AE02-CC37D12B0F8C}">
      <dgm:prSet/>
      <dgm:spPr/>
      <dgm:t>
        <a:bodyPr/>
        <a:lstStyle/>
        <a:p>
          <a:endParaRPr lang="en-GB" sz="700"/>
        </a:p>
      </dgm:t>
    </dgm:pt>
    <dgm:pt modelId="{DF4961A0-313A-4FD5-8A4C-8B6D6368FFFC}">
      <dgm:prSet phldrT="[Text]" custT="1"/>
      <dgm:spPr/>
      <dgm:t>
        <a:bodyPr/>
        <a:lstStyle/>
        <a:p>
          <a:r>
            <a:rPr lang="en-GB" sz="500" dirty="0" smtClean="0"/>
            <a:t>Channel licensing </a:t>
          </a:r>
          <a:endParaRPr lang="en-GB" sz="500" dirty="0"/>
        </a:p>
      </dgm:t>
    </dgm:pt>
    <dgm:pt modelId="{C7059AA1-B127-4487-9E75-F51DACE584C2}" type="parTrans" cxnId="{D43B6C60-0E4B-4A79-A69A-4C7C911CCF3B}">
      <dgm:prSet/>
      <dgm:spPr/>
      <dgm:t>
        <a:bodyPr/>
        <a:lstStyle/>
        <a:p>
          <a:endParaRPr lang="en-GB" sz="700"/>
        </a:p>
      </dgm:t>
    </dgm:pt>
    <dgm:pt modelId="{FD8F2C1F-5929-4CDA-8D52-79ADB3D89F0A}" type="sibTrans" cxnId="{D43B6C60-0E4B-4A79-A69A-4C7C911CCF3B}">
      <dgm:prSet/>
      <dgm:spPr/>
      <dgm:t>
        <a:bodyPr/>
        <a:lstStyle/>
        <a:p>
          <a:endParaRPr lang="en-GB" sz="700"/>
        </a:p>
      </dgm:t>
    </dgm:pt>
    <dgm:pt modelId="{CB8927D8-2571-46B4-ABE5-94571E2ECB8C}">
      <dgm:prSet phldrT="[Text]" custT="1"/>
      <dgm:spPr/>
      <dgm:t>
        <a:bodyPr/>
        <a:lstStyle/>
        <a:p>
          <a:r>
            <a:rPr lang="en-GB" sz="500" dirty="0" err="1" smtClean="0"/>
            <a:t>Axex</a:t>
          </a:r>
          <a:r>
            <a:rPr lang="en-GB" sz="500" dirty="0" smtClean="0"/>
            <a:t> ad sales system</a:t>
          </a:r>
          <a:endParaRPr lang="en-GB" sz="500" dirty="0"/>
        </a:p>
      </dgm:t>
    </dgm:pt>
    <dgm:pt modelId="{8789D322-A083-4C53-BF84-5BF71980870A}" type="parTrans" cxnId="{E908442F-0D79-43BF-AF24-E9B0562C4B42}">
      <dgm:prSet/>
      <dgm:spPr/>
      <dgm:t>
        <a:bodyPr/>
        <a:lstStyle/>
        <a:p>
          <a:endParaRPr lang="en-GB" sz="700"/>
        </a:p>
      </dgm:t>
    </dgm:pt>
    <dgm:pt modelId="{78952876-A9CA-487E-BC55-300214B6CD7C}" type="sibTrans" cxnId="{E908442F-0D79-43BF-AF24-E9B0562C4B42}">
      <dgm:prSet/>
      <dgm:spPr/>
      <dgm:t>
        <a:bodyPr/>
        <a:lstStyle/>
        <a:p>
          <a:endParaRPr lang="en-GB" sz="700"/>
        </a:p>
      </dgm:t>
    </dgm:pt>
    <dgm:pt modelId="{8421DA4D-CA4C-4A13-BBD8-205DF066612F}">
      <dgm:prSet phldrT="[Text]" custT="1"/>
      <dgm:spPr/>
      <dgm:t>
        <a:bodyPr/>
        <a:lstStyle/>
        <a:p>
          <a:r>
            <a:rPr lang="en-GB" sz="500" dirty="0" smtClean="0"/>
            <a:t>Perception IPTV platform </a:t>
          </a:r>
          <a:endParaRPr lang="en-GB" sz="500" dirty="0"/>
        </a:p>
      </dgm:t>
    </dgm:pt>
    <dgm:pt modelId="{7FEDE874-3AB8-4D81-94C4-6F9FD0F3D049}" type="parTrans" cxnId="{6805292A-49A1-49D5-BECE-C6ECFF06BC22}">
      <dgm:prSet/>
      <dgm:spPr/>
      <dgm:t>
        <a:bodyPr/>
        <a:lstStyle/>
        <a:p>
          <a:endParaRPr lang="en-GB" sz="700"/>
        </a:p>
      </dgm:t>
    </dgm:pt>
    <dgm:pt modelId="{0D719E5A-5AA7-40E0-9ECE-4272A561C06D}" type="sibTrans" cxnId="{6805292A-49A1-49D5-BECE-C6ECFF06BC22}">
      <dgm:prSet/>
      <dgm:spPr/>
      <dgm:t>
        <a:bodyPr/>
        <a:lstStyle/>
        <a:p>
          <a:endParaRPr lang="en-GB" sz="700"/>
        </a:p>
      </dgm:t>
    </dgm:pt>
    <dgm:pt modelId="{BE84242E-9786-43F6-A93C-6902789E0AB7}">
      <dgm:prSet phldrT="[Text]" custT="1"/>
      <dgm:spPr/>
      <dgm:t>
        <a:bodyPr/>
        <a:lstStyle/>
        <a:p>
          <a:r>
            <a:rPr lang="en-GB" sz="500" dirty="0" err="1" smtClean="0"/>
            <a:t>Touchcast</a:t>
          </a:r>
          <a:r>
            <a:rPr lang="en-GB" sz="500" dirty="0" smtClean="0"/>
            <a:t> interactive platform</a:t>
          </a:r>
          <a:endParaRPr lang="en-GB" sz="500" dirty="0"/>
        </a:p>
      </dgm:t>
    </dgm:pt>
    <dgm:pt modelId="{098A6867-AD61-493C-8457-E382801144A2}" type="parTrans" cxnId="{4E8D7776-1007-47B5-80E8-53F070854BF1}">
      <dgm:prSet/>
      <dgm:spPr/>
      <dgm:t>
        <a:bodyPr/>
        <a:lstStyle/>
        <a:p>
          <a:endParaRPr lang="en-GB" sz="700"/>
        </a:p>
      </dgm:t>
    </dgm:pt>
    <dgm:pt modelId="{5FC08046-15AC-48FC-8144-32CAE3926886}" type="sibTrans" cxnId="{4E8D7776-1007-47B5-80E8-53F070854BF1}">
      <dgm:prSet/>
      <dgm:spPr/>
      <dgm:t>
        <a:bodyPr/>
        <a:lstStyle/>
        <a:p>
          <a:endParaRPr lang="en-GB" sz="700"/>
        </a:p>
      </dgm:t>
    </dgm:pt>
    <dgm:pt modelId="{8170F757-2070-46BD-81F0-6152EF963376}">
      <dgm:prSet phldrT="[Text]" custT="1"/>
      <dgm:spPr/>
      <dgm:t>
        <a:bodyPr/>
        <a:lstStyle/>
        <a:p>
          <a:r>
            <a:rPr lang="en-GB" sz="200" dirty="0" smtClean="0"/>
            <a:t>SERVICE DELIVERY PLATFORM</a:t>
          </a:r>
          <a:endParaRPr lang="en-GB" sz="200" dirty="0"/>
        </a:p>
      </dgm:t>
    </dgm:pt>
    <dgm:pt modelId="{7F3D7F19-85AA-4B6C-AE88-4CDFF4E75758}" type="parTrans" cxnId="{B007B502-9FE6-45ED-BD26-5581641990D7}">
      <dgm:prSet/>
      <dgm:spPr/>
      <dgm:t>
        <a:bodyPr/>
        <a:lstStyle/>
        <a:p>
          <a:endParaRPr lang="en-GB" sz="700"/>
        </a:p>
      </dgm:t>
    </dgm:pt>
    <dgm:pt modelId="{2ADD36AB-D50E-461B-8DC6-11F6C8A33E91}" type="sibTrans" cxnId="{B007B502-9FE6-45ED-BD26-5581641990D7}">
      <dgm:prSet/>
      <dgm:spPr/>
      <dgm:t>
        <a:bodyPr/>
        <a:lstStyle/>
        <a:p>
          <a:endParaRPr lang="en-GB" sz="700"/>
        </a:p>
      </dgm:t>
    </dgm:pt>
    <dgm:pt modelId="{555FCD88-1615-4324-B9A8-A5CE8DEB874E}">
      <dgm:prSet phldrT="[Text]" custT="1"/>
      <dgm:spPr/>
      <dgm:t>
        <a:bodyPr/>
        <a:lstStyle/>
        <a:p>
          <a:r>
            <a:rPr lang="en-GB" sz="500" dirty="0" smtClean="0"/>
            <a:t>Channel downlink &amp; encoding</a:t>
          </a:r>
          <a:endParaRPr lang="en-GB" sz="500" dirty="0"/>
        </a:p>
      </dgm:t>
    </dgm:pt>
    <dgm:pt modelId="{3BA0ACE4-8913-4639-9F5B-4D53921AFEB3}" type="parTrans" cxnId="{989B619E-8C5E-4AE5-B61E-324FA86ED959}">
      <dgm:prSet/>
      <dgm:spPr/>
      <dgm:t>
        <a:bodyPr/>
        <a:lstStyle/>
        <a:p>
          <a:endParaRPr lang="en-GB" sz="700"/>
        </a:p>
      </dgm:t>
    </dgm:pt>
    <dgm:pt modelId="{E36C0FB8-6823-497C-A55A-E3FC6F766B52}" type="sibTrans" cxnId="{989B619E-8C5E-4AE5-B61E-324FA86ED959}">
      <dgm:prSet/>
      <dgm:spPr/>
      <dgm:t>
        <a:bodyPr/>
        <a:lstStyle/>
        <a:p>
          <a:endParaRPr lang="en-GB" sz="700"/>
        </a:p>
      </dgm:t>
    </dgm:pt>
    <dgm:pt modelId="{4065CD09-E9F5-400F-95C9-6F55D3AC9A9E}">
      <dgm:prSet phldrT="[Text]" custT="1"/>
      <dgm:spPr/>
      <dgm:t>
        <a:bodyPr/>
        <a:lstStyle/>
        <a:p>
          <a:r>
            <a:rPr lang="en-GB" sz="500" dirty="0" smtClean="0"/>
            <a:t>Tier 1 CDN </a:t>
          </a:r>
          <a:endParaRPr lang="en-GB" sz="500" dirty="0"/>
        </a:p>
      </dgm:t>
    </dgm:pt>
    <dgm:pt modelId="{1E6342F8-3241-433A-9C3B-71B38CA9B173}" type="parTrans" cxnId="{1BDFA5B7-DFED-4CE0-87F6-753456B273FB}">
      <dgm:prSet/>
      <dgm:spPr/>
      <dgm:t>
        <a:bodyPr/>
        <a:lstStyle/>
        <a:p>
          <a:endParaRPr lang="en-GB" sz="700"/>
        </a:p>
      </dgm:t>
    </dgm:pt>
    <dgm:pt modelId="{43C873CD-4957-4761-8DD6-AB291A1B4E0B}" type="sibTrans" cxnId="{1BDFA5B7-DFED-4CE0-87F6-753456B273FB}">
      <dgm:prSet/>
      <dgm:spPr/>
      <dgm:t>
        <a:bodyPr/>
        <a:lstStyle/>
        <a:p>
          <a:endParaRPr lang="en-GB" sz="700"/>
        </a:p>
      </dgm:t>
    </dgm:pt>
    <dgm:pt modelId="{B39D6B93-FA12-4AB1-9298-A9FB57D8DE96}" type="pres">
      <dgm:prSet presAssocID="{ECB52237-662F-41F3-8154-515F57C66FF4}" presName="Name0" presStyleCnt="0">
        <dgm:presLayoutVars>
          <dgm:dir/>
          <dgm:animLvl val="lvl"/>
          <dgm:resizeHandles val="exact"/>
        </dgm:presLayoutVars>
      </dgm:prSet>
      <dgm:spPr/>
      <dgm:t>
        <a:bodyPr/>
        <a:lstStyle/>
        <a:p>
          <a:endParaRPr lang="en-GB"/>
        </a:p>
      </dgm:t>
    </dgm:pt>
    <dgm:pt modelId="{F7176F55-8ECA-4175-8D44-65ACADAF695C}" type="pres">
      <dgm:prSet presAssocID="{8170F757-2070-46BD-81F0-6152EF963376}" presName="boxAndChildren" presStyleCnt="0"/>
      <dgm:spPr/>
    </dgm:pt>
    <dgm:pt modelId="{B84CEEA8-BF40-4860-AD20-A41C87D50DFF}" type="pres">
      <dgm:prSet presAssocID="{8170F757-2070-46BD-81F0-6152EF963376}" presName="parentTextBox" presStyleLbl="node1" presStyleIdx="0" presStyleCnt="3"/>
      <dgm:spPr/>
      <dgm:t>
        <a:bodyPr/>
        <a:lstStyle/>
        <a:p>
          <a:endParaRPr lang="en-GB"/>
        </a:p>
      </dgm:t>
    </dgm:pt>
    <dgm:pt modelId="{CCFB0564-5EA3-4039-97B9-9830543A7168}" type="pres">
      <dgm:prSet presAssocID="{8170F757-2070-46BD-81F0-6152EF963376}" presName="entireBox" presStyleLbl="node1" presStyleIdx="0" presStyleCnt="3"/>
      <dgm:spPr/>
      <dgm:t>
        <a:bodyPr/>
        <a:lstStyle/>
        <a:p>
          <a:endParaRPr lang="en-GB"/>
        </a:p>
      </dgm:t>
    </dgm:pt>
    <dgm:pt modelId="{B56B9481-71A6-4C0D-A1DB-A4ABD1A39A96}" type="pres">
      <dgm:prSet presAssocID="{8170F757-2070-46BD-81F0-6152EF963376}" presName="descendantBox" presStyleCnt="0"/>
      <dgm:spPr/>
    </dgm:pt>
    <dgm:pt modelId="{B166EB08-51EF-46F9-867B-BD135D9DE590}" type="pres">
      <dgm:prSet presAssocID="{555FCD88-1615-4324-B9A8-A5CE8DEB874E}" presName="childTextBox" presStyleLbl="fgAccFollowNode1" presStyleIdx="0" presStyleCnt="5">
        <dgm:presLayoutVars>
          <dgm:bulletEnabled val="1"/>
        </dgm:presLayoutVars>
      </dgm:prSet>
      <dgm:spPr/>
      <dgm:t>
        <a:bodyPr/>
        <a:lstStyle/>
        <a:p>
          <a:endParaRPr lang="en-GB"/>
        </a:p>
      </dgm:t>
    </dgm:pt>
    <dgm:pt modelId="{FEAA9309-F8FA-416B-84B0-8FB10D15FBCF}" type="pres">
      <dgm:prSet presAssocID="{4065CD09-E9F5-400F-95C9-6F55D3AC9A9E}" presName="childTextBox" presStyleLbl="fgAccFollowNode1" presStyleIdx="1" presStyleCnt="5">
        <dgm:presLayoutVars>
          <dgm:bulletEnabled val="1"/>
        </dgm:presLayoutVars>
      </dgm:prSet>
      <dgm:spPr/>
      <dgm:t>
        <a:bodyPr/>
        <a:lstStyle/>
        <a:p>
          <a:endParaRPr lang="en-GB"/>
        </a:p>
      </dgm:t>
    </dgm:pt>
    <dgm:pt modelId="{A3337D09-5CBF-994A-A3A1-A384715D880B}" type="pres">
      <dgm:prSet presAssocID="{0D719E5A-5AA7-40E0-9ECE-4272A561C06D}" presName="sp" presStyleCnt="0"/>
      <dgm:spPr/>
    </dgm:pt>
    <dgm:pt modelId="{B5E02078-BCA5-1249-837C-B41CA27FECA2}" type="pres">
      <dgm:prSet presAssocID="{8421DA4D-CA4C-4A13-BBD8-205DF066612F}" presName="arrowAndChildren" presStyleCnt="0"/>
      <dgm:spPr/>
    </dgm:pt>
    <dgm:pt modelId="{9ECCC9C4-328F-4E43-B0BD-28A63D7CB943}" type="pres">
      <dgm:prSet presAssocID="{8421DA4D-CA4C-4A13-BBD8-205DF066612F}" presName="parentTextArrow" presStyleLbl="node1" presStyleIdx="0" presStyleCnt="3"/>
      <dgm:spPr/>
      <dgm:t>
        <a:bodyPr/>
        <a:lstStyle/>
        <a:p>
          <a:endParaRPr lang="en-US"/>
        </a:p>
      </dgm:t>
    </dgm:pt>
    <dgm:pt modelId="{8193B196-7BA5-0248-9171-86522760C155}" type="pres">
      <dgm:prSet presAssocID="{8421DA4D-CA4C-4A13-BBD8-205DF066612F}" presName="arrow" presStyleLbl="node1" presStyleIdx="1" presStyleCnt="3"/>
      <dgm:spPr/>
      <dgm:t>
        <a:bodyPr/>
        <a:lstStyle/>
        <a:p>
          <a:endParaRPr lang="en-US"/>
        </a:p>
      </dgm:t>
    </dgm:pt>
    <dgm:pt modelId="{172C29EE-53EF-5149-AC1A-5847C90D8351}" type="pres">
      <dgm:prSet presAssocID="{8421DA4D-CA4C-4A13-BBD8-205DF066612F}" presName="descendantArrow" presStyleCnt="0"/>
      <dgm:spPr/>
    </dgm:pt>
    <dgm:pt modelId="{421CE79F-A39A-4851-B8D0-2D72057EE50B}" type="pres">
      <dgm:prSet presAssocID="{BE84242E-9786-43F6-A93C-6902789E0AB7}" presName="childTextArrow" presStyleLbl="fgAccFollowNode1" presStyleIdx="2" presStyleCnt="5">
        <dgm:presLayoutVars>
          <dgm:bulletEnabled val="1"/>
        </dgm:presLayoutVars>
      </dgm:prSet>
      <dgm:spPr/>
      <dgm:t>
        <a:bodyPr/>
        <a:lstStyle/>
        <a:p>
          <a:endParaRPr lang="en-GB"/>
        </a:p>
      </dgm:t>
    </dgm:pt>
    <dgm:pt modelId="{F1CA5E1B-FAAD-412A-896A-A247E422CA3E}" type="pres">
      <dgm:prSet presAssocID="{4A2A857E-686C-4131-BA4E-3AEF94D39BE4}" presName="sp" presStyleCnt="0"/>
      <dgm:spPr/>
    </dgm:pt>
    <dgm:pt modelId="{E64E9B27-481F-43F9-8E10-F2374061F0AE}" type="pres">
      <dgm:prSet presAssocID="{165F9D9A-6C1D-4A56-A89B-65206CF2A7C7}" presName="arrowAndChildren" presStyleCnt="0"/>
      <dgm:spPr/>
    </dgm:pt>
    <dgm:pt modelId="{AEAF9936-C4C4-4B46-A502-B8EF209DEFD2}" type="pres">
      <dgm:prSet presAssocID="{165F9D9A-6C1D-4A56-A89B-65206CF2A7C7}" presName="parentTextArrow" presStyleLbl="node1" presStyleIdx="1" presStyleCnt="3"/>
      <dgm:spPr/>
      <dgm:t>
        <a:bodyPr/>
        <a:lstStyle/>
        <a:p>
          <a:endParaRPr lang="en-GB"/>
        </a:p>
      </dgm:t>
    </dgm:pt>
    <dgm:pt modelId="{CB7AA5D3-ABD3-42EA-91D2-6E03ABF3D658}" type="pres">
      <dgm:prSet presAssocID="{165F9D9A-6C1D-4A56-A89B-65206CF2A7C7}" presName="arrow" presStyleLbl="node1" presStyleIdx="2" presStyleCnt="3" custLinFactNeighborX="3333" custLinFactNeighborY="-46"/>
      <dgm:spPr/>
      <dgm:t>
        <a:bodyPr/>
        <a:lstStyle/>
        <a:p>
          <a:endParaRPr lang="en-GB"/>
        </a:p>
      </dgm:t>
    </dgm:pt>
    <dgm:pt modelId="{648A9116-4A80-4BE4-8783-BD903D6499C3}" type="pres">
      <dgm:prSet presAssocID="{165F9D9A-6C1D-4A56-A89B-65206CF2A7C7}" presName="descendantArrow" presStyleCnt="0"/>
      <dgm:spPr/>
    </dgm:pt>
    <dgm:pt modelId="{2AB5A969-12B9-4AFB-B6B4-B723B7D90F17}" type="pres">
      <dgm:prSet presAssocID="{DF4961A0-313A-4FD5-8A4C-8B6D6368FFFC}" presName="childTextArrow" presStyleLbl="fgAccFollowNode1" presStyleIdx="3" presStyleCnt="5">
        <dgm:presLayoutVars>
          <dgm:bulletEnabled val="1"/>
        </dgm:presLayoutVars>
      </dgm:prSet>
      <dgm:spPr/>
      <dgm:t>
        <a:bodyPr/>
        <a:lstStyle/>
        <a:p>
          <a:endParaRPr lang="en-GB"/>
        </a:p>
      </dgm:t>
    </dgm:pt>
    <dgm:pt modelId="{4FA8452C-5523-4F6A-8E86-2B3F588D3F83}" type="pres">
      <dgm:prSet presAssocID="{CB8927D8-2571-46B4-ABE5-94571E2ECB8C}" presName="childTextArrow" presStyleLbl="fgAccFollowNode1" presStyleIdx="4" presStyleCnt="5">
        <dgm:presLayoutVars>
          <dgm:bulletEnabled val="1"/>
        </dgm:presLayoutVars>
      </dgm:prSet>
      <dgm:spPr/>
      <dgm:t>
        <a:bodyPr/>
        <a:lstStyle/>
        <a:p>
          <a:endParaRPr lang="en-GB"/>
        </a:p>
      </dgm:t>
    </dgm:pt>
  </dgm:ptLst>
  <dgm:cxnLst>
    <dgm:cxn modelId="{870E735F-DA5F-4BE3-BB17-B14012D4D683}" type="presOf" srcId="{ECB52237-662F-41F3-8154-515F57C66FF4}" destId="{B39D6B93-FA12-4AB1-9298-A9FB57D8DE96}" srcOrd="0" destOrd="0" presId="urn:microsoft.com/office/officeart/2005/8/layout/process4"/>
    <dgm:cxn modelId="{E10AC282-AF19-4494-AE02-CC37D12B0F8C}" srcId="{ECB52237-662F-41F3-8154-515F57C66FF4}" destId="{165F9D9A-6C1D-4A56-A89B-65206CF2A7C7}" srcOrd="0" destOrd="0" parTransId="{6F92CF37-E29B-4A52-BF58-4B4EAC813266}" sibTransId="{4A2A857E-686C-4131-BA4E-3AEF94D39BE4}"/>
    <dgm:cxn modelId="{6805292A-49A1-49D5-BECE-C6ECFF06BC22}" srcId="{ECB52237-662F-41F3-8154-515F57C66FF4}" destId="{8421DA4D-CA4C-4A13-BBD8-205DF066612F}" srcOrd="1" destOrd="0" parTransId="{7FEDE874-3AB8-4D81-94C4-6F9FD0F3D049}" sibTransId="{0D719E5A-5AA7-40E0-9ECE-4272A561C06D}"/>
    <dgm:cxn modelId="{607256EC-9A8B-4AB8-9EF4-57B2DE2EFEE3}" type="presOf" srcId="{CB8927D8-2571-46B4-ABE5-94571E2ECB8C}" destId="{4FA8452C-5523-4F6A-8E86-2B3F588D3F83}" srcOrd="0" destOrd="0" presId="urn:microsoft.com/office/officeart/2005/8/layout/process4"/>
    <dgm:cxn modelId="{D43B6C60-0E4B-4A79-A69A-4C7C911CCF3B}" srcId="{165F9D9A-6C1D-4A56-A89B-65206CF2A7C7}" destId="{DF4961A0-313A-4FD5-8A4C-8B6D6368FFFC}" srcOrd="0" destOrd="0" parTransId="{C7059AA1-B127-4487-9E75-F51DACE584C2}" sibTransId="{FD8F2C1F-5929-4CDA-8D52-79ADB3D89F0A}"/>
    <dgm:cxn modelId="{F3143734-1B4D-48A8-AAEF-2D47BDAC4B8E}" type="presOf" srcId="{165F9D9A-6C1D-4A56-A89B-65206CF2A7C7}" destId="{AEAF9936-C4C4-4B46-A502-B8EF209DEFD2}" srcOrd="0" destOrd="0" presId="urn:microsoft.com/office/officeart/2005/8/layout/process4"/>
    <dgm:cxn modelId="{1BDFA5B7-DFED-4CE0-87F6-753456B273FB}" srcId="{8170F757-2070-46BD-81F0-6152EF963376}" destId="{4065CD09-E9F5-400F-95C9-6F55D3AC9A9E}" srcOrd="1" destOrd="0" parTransId="{1E6342F8-3241-433A-9C3B-71B38CA9B173}" sibTransId="{43C873CD-4957-4761-8DD6-AB291A1B4E0B}"/>
    <dgm:cxn modelId="{989B619E-8C5E-4AE5-B61E-324FA86ED959}" srcId="{8170F757-2070-46BD-81F0-6152EF963376}" destId="{555FCD88-1615-4324-B9A8-A5CE8DEB874E}" srcOrd="0" destOrd="0" parTransId="{3BA0ACE4-8913-4639-9F5B-4D53921AFEB3}" sibTransId="{E36C0FB8-6823-497C-A55A-E3FC6F766B52}"/>
    <dgm:cxn modelId="{E908442F-0D79-43BF-AF24-E9B0562C4B42}" srcId="{165F9D9A-6C1D-4A56-A89B-65206CF2A7C7}" destId="{CB8927D8-2571-46B4-ABE5-94571E2ECB8C}" srcOrd="1" destOrd="0" parTransId="{8789D322-A083-4C53-BF84-5BF71980870A}" sibTransId="{78952876-A9CA-487E-BC55-300214B6CD7C}"/>
    <dgm:cxn modelId="{9E9AF4F9-2EEC-42C9-A8C9-214BAE20E57F}" type="presOf" srcId="{DF4961A0-313A-4FD5-8A4C-8B6D6368FFFC}" destId="{2AB5A969-12B9-4AFB-B6B4-B723B7D90F17}" srcOrd="0" destOrd="0" presId="urn:microsoft.com/office/officeart/2005/8/layout/process4"/>
    <dgm:cxn modelId="{7F396414-3849-5C43-B589-FF104DE3A0A8}" type="presOf" srcId="{8421DA4D-CA4C-4A13-BBD8-205DF066612F}" destId="{8193B196-7BA5-0248-9171-86522760C155}" srcOrd="1" destOrd="0" presId="urn:microsoft.com/office/officeart/2005/8/layout/process4"/>
    <dgm:cxn modelId="{A5BB5E32-5707-4380-A2C8-37EC39C23169}" type="presOf" srcId="{555FCD88-1615-4324-B9A8-A5CE8DEB874E}" destId="{B166EB08-51EF-46F9-867B-BD135D9DE590}" srcOrd="0" destOrd="0" presId="urn:microsoft.com/office/officeart/2005/8/layout/process4"/>
    <dgm:cxn modelId="{B007B502-9FE6-45ED-BD26-5581641990D7}" srcId="{ECB52237-662F-41F3-8154-515F57C66FF4}" destId="{8170F757-2070-46BD-81F0-6152EF963376}" srcOrd="2" destOrd="0" parTransId="{7F3D7F19-85AA-4B6C-AE88-4CDFF4E75758}" sibTransId="{2ADD36AB-D50E-461B-8DC6-11F6C8A33E91}"/>
    <dgm:cxn modelId="{11619343-0DD9-43BA-8DFC-AE9FDF549A3B}" type="presOf" srcId="{8170F757-2070-46BD-81F0-6152EF963376}" destId="{CCFB0564-5EA3-4039-97B9-9830543A7168}" srcOrd="1" destOrd="0" presId="urn:microsoft.com/office/officeart/2005/8/layout/process4"/>
    <dgm:cxn modelId="{2FF5AE47-8E63-6748-8203-D9F1D0E6F448}" type="presOf" srcId="{8421DA4D-CA4C-4A13-BBD8-205DF066612F}" destId="{9ECCC9C4-328F-4E43-B0BD-28A63D7CB943}" srcOrd="0" destOrd="0" presId="urn:microsoft.com/office/officeart/2005/8/layout/process4"/>
    <dgm:cxn modelId="{4E8D7776-1007-47B5-80E8-53F070854BF1}" srcId="{8421DA4D-CA4C-4A13-BBD8-205DF066612F}" destId="{BE84242E-9786-43F6-A93C-6902789E0AB7}" srcOrd="0" destOrd="0" parTransId="{098A6867-AD61-493C-8457-E382801144A2}" sibTransId="{5FC08046-15AC-48FC-8144-32CAE3926886}"/>
    <dgm:cxn modelId="{DA045EBD-566F-4E9F-8D1B-C62167E4DEB0}" type="presOf" srcId="{8170F757-2070-46BD-81F0-6152EF963376}" destId="{B84CEEA8-BF40-4860-AD20-A41C87D50DFF}" srcOrd="0" destOrd="0" presId="urn:microsoft.com/office/officeart/2005/8/layout/process4"/>
    <dgm:cxn modelId="{03D208B7-C997-4789-94F7-07167B435924}" type="presOf" srcId="{4065CD09-E9F5-400F-95C9-6F55D3AC9A9E}" destId="{FEAA9309-F8FA-416B-84B0-8FB10D15FBCF}" srcOrd="0" destOrd="0" presId="urn:microsoft.com/office/officeart/2005/8/layout/process4"/>
    <dgm:cxn modelId="{DBC198CC-49AC-FC4A-8892-DEE1E2B0490C}" type="presOf" srcId="{BE84242E-9786-43F6-A93C-6902789E0AB7}" destId="{421CE79F-A39A-4851-B8D0-2D72057EE50B}" srcOrd="0" destOrd="0" presId="urn:microsoft.com/office/officeart/2005/8/layout/process4"/>
    <dgm:cxn modelId="{F70798B9-8EB0-4C33-821F-831FD90EA041}" type="presOf" srcId="{165F9D9A-6C1D-4A56-A89B-65206CF2A7C7}" destId="{CB7AA5D3-ABD3-42EA-91D2-6E03ABF3D658}" srcOrd="1" destOrd="0" presId="urn:microsoft.com/office/officeart/2005/8/layout/process4"/>
    <dgm:cxn modelId="{7E902E32-85DB-4D93-93BC-035C35CA480F}" type="presParOf" srcId="{B39D6B93-FA12-4AB1-9298-A9FB57D8DE96}" destId="{F7176F55-8ECA-4175-8D44-65ACADAF695C}" srcOrd="0" destOrd="0" presId="urn:microsoft.com/office/officeart/2005/8/layout/process4"/>
    <dgm:cxn modelId="{BB11F19E-910C-4E31-B758-B25350BE5D76}" type="presParOf" srcId="{F7176F55-8ECA-4175-8D44-65ACADAF695C}" destId="{B84CEEA8-BF40-4860-AD20-A41C87D50DFF}" srcOrd="0" destOrd="0" presId="urn:microsoft.com/office/officeart/2005/8/layout/process4"/>
    <dgm:cxn modelId="{BFEC79AE-99AE-4148-AFD0-37C43F2AA504}" type="presParOf" srcId="{F7176F55-8ECA-4175-8D44-65ACADAF695C}" destId="{CCFB0564-5EA3-4039-97B9-9830543A7168}" srcOrd="1" destOrd="0" presId="urn:microsoft.com/office/officeart/2005/8/layout/process4"/>
    <dgm:cxn modelId="{F99325DF-7793-4442-8AE9-3566B99915D7}" type="presParOf" srcId="{F7176F55-8ECA-4175-8D44-65ACADAF695C}" destId="{B56B9481-71A6-4C0D-A1DB-A4ABD1A39A96}" srcOrd="2" destOrd="0" presId="urn:microsoft.com/office/officeart/2005/8/layout/process4"/>
    <dgm:cxn modelId="{C6A34005-939E-4BCA-9F8E-7B67D1AD68F7}" type="presParOf" srcId="{B56B9481-71A6-4C0D-A1DB-A4ABD1A39A96}" destId="{B166EB08-51EF-46F9-867B-BD135D9DE590}" srcOrd="0" destOrd="0" presId="urn:microsoft.com/office/officeart/2005/8/layout/process4"/>
    <dgm:cxn modelId="{6EF070AE-8594-43C2-975A-41C70DE83B08}" type="presParOf" srcId="{B56B9481-71A6-4C0D-A1DB-A4ABD1A39A96}" destId="{FEAA9309-F8FA-416B-84B0-8FB10D15FBCF}" srcOrd="1" destOrd="0" presId="urn:microsoft.com/office/officeart/2005/8/layout/process4"/>
    <dgm:cxn modelId="{84B925CD-8AFD-4E4D-BE06-2487BAA38E34}" type="presParOf" srcId="{B39D6B93-FA12-4AB1-9298-A9FB57D8DE96}" destId="{A3337D09-5CBF-994A-A3A1-A384715D880B}" srcOrd="1" destOrd="0" presId="urn:microsoft.com/office/officeart/2005/8/layout/process4"/>
    <dgm:cxn modelId="{C19ED5EF-921E-5D46-A91A-5113C1325F1F}" type="presParOf" srcId="{B39D6B93-FA12-4AB1-9298-A9FB57D8DE96}" destId="{B5E02078-BCA5-1249-837C-B41CA27FECA2}" srcOrd="2" destOrd="0" presId="urn:microsoft.com/office/officeart/2005/8/layout/process4"/>
    <dgm:cxn modelId="{9AF783E2-12EC-0B44-A2B7-04D8D1724145}" type="presParOf" srcId="{B5E02078-BCA5-1249-837C-B41CA27FECA2}" destId="{9ECCC9C4-328F-4E43-B0BD-28A63D7CB943}" srcOrd="0" destOrd="0" presId="urn:microsoft.com/office/officeart/2005/8/layout/process4"/>
    <dgm:cxn modelId="{F246600C-26A1-4B48-9E33-8A82B38DAEFE}" type="presParOf" srcId="{B5E02078-BCA5-1249-837C-B41CA27FECA2}" destId="{8193B196-7BA5-0248-9171-86522760C155}" srcOrd="1" destOrd="0" presId="urn:microsoft.com/office/officeart/2005/8/layout/process4"/>
    <dgm:cxn modelId="{2CBC4A8E-4BD4-5549-80EB-7A618A105CAE}" type="presParOf" srcId="{B5E02078-BCA5-1249-837C-B41CA27FECA2}" destId="{172C29EE-53EF-5149-AC1A-5847C90D8351}" srcOrd="2" destOrd="0" presId="urn:microsoft.com/office/officeart/2005/8/layout/process4"/>
    <dgm:cxn modelId="{5934897C-9C48-6641-90DE-E8B10A52879A}" type="presParOf" srcId="{172C29EE-53EF-5149-AC1A-5847C90D8351}" destId="{421CE79F-A39A-4851-B8D0-2D72057EE50B}" srcOrd="0" destOrd="0" presId="urn:microsoft.com/office/officeart/2005/8/layout/process4"/>
    <dgm:cxn modelId="{81E6C6FE-0C8C-4865-8B44-F8200EC1E0BD}" type="presParOf" srcId="{B39D6B93-FA12-4AB1-9298-A9FB57D8DE96}" destId="{F1CA5E1B-FAAD-412A-896A-A247E422CA3E}" srcOrd="3" destOrd="0" presId="urn:microsoft.com/office/officeart/2005/8/layout/process4"/>
    <dgm:cxn modelId="{CA54DF9A-55D5-4D95-96F0-B42415082C56}" type="presParOf" srcId="{B39D6B93-FA12-4AB1-9298-A9FB57D8DE96}" destId="{E64E9B27-481F-43F9-8E10-F2374061F0AE}" srcOrd="4" destOrd="0" presId="urn:microsoft.com/office/officeart/2005/8/layout/process4"/>
    <dgm:cxn modelId="{234C16B9-AE34-47B6-BA7B-EAA449EFE29F}" type="presParOf" srcId="{E64E9B27-481F-43F9-8E10-F2374061F0AE}" destId="{AEAF9936-C4C4-4B46-A502-B8EF209DEFD2}" srcOrd="0" destOrd="0" presId="urn:microsoft.com/office/officeart/2005/8/layout/process4"/>
    <dgm:cxn modelId="{CD050019-D626-4ABB-BFA4-7DE8745BBE84}" type="presParOf" srcId="{E64E9B27-481F-43F9-8E10-F2374061F0AE}" destId="{CB7AA5D3-ABD3-42EA-91D2-6E03ABF3D658}" srcOrd="1" destOrd="0" presId="urn:microsoft.com/office/officeart/2005/8/layout/process4"/>
    <dgm:cxn modelId="{2E486712-F883-4F4B-9266-0A0F3CD45201}" type="presParOf" srcId="{E64E9B27-481F-43F9-8E10-F2374061F0AE}" destId="{648A9116-4A80-4BE4-8783-BD903D6499C3}" srcOrd="2" destOrd="0" presId="urn:microsoft.com/office/officeart/2005/8/layout/process4"/>
    <dgm:cxn modelId="{22B1FE17-8083-4D9D-A8AF-707527C0D2F3}" type="presParOf" srcId="{648A9116-4A80-4BE4-8783-BD903D6499C3}" destId="{2AB5A969-12B9-4AFB-B6B4-B723B7D90F17}" srcOrd="0" destOrd="0" presId="urn:microsoft.com/office/officeart/2005/8/layout/process4"/>
    <dgm:cxn modelId="{BCF8B701-8923-4B47-B8D7-183C9AE8368B}" type="presParOf" srcId="{648A9116-4A80-4BE4-8783-BD903D6499C3}" destId="{4FA8452C-5523-4F6A-8E86-2B3F588D3F83}"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0A837A-1743-44B7-85FC-B9A8213F1487}" type="doc">
      <dgm:prSet loTypeId="urn:microsoft.com/office/officeart/2008/layout/RadialCluster" loCatId="relationship" qsTypeId="urn:microsoft.com/office/officeart/2005/8/quickstyle/simple1" qsCatId="simple" csTypeId="urn:microsoft.com/office/officeart/2005/8/colors/colorful2" csCatId="colorful" phldr="1"/>
      <dgm:spPr/>
      <dgm:t>
        <a:bodyPr/>
        <a:lstStyle/>
        <a:p>
          <a:endParaRPr lang="en-GB"/>
        </a:p>
      </dgm:t>
    </dgm:pt>
    <dgm:pt modelId="{DF015972-5595-4DAF-B1C9-C6E1E98D38B4}">
      <dgm:prSet phldrT="[Text]" custT="1"/>
      <dgm:spPr/>
      <dgm:t>
        <a:bodyPr/>
        <a:lstStyle/>
        <a:p>
          <a:r>
            <a:rPr lang="en-GB" sz="1000" dirty="0" smtClean="0"/>
            <a:t>IncenTV</a:t>
          </a:r>
          <a:endParaRPr lang="en-GB" sz="1000" dirty="0"/>
        </a:p>
      </dgm:t>
    </dgm:pt>
    <dgm:pt modelId="{AB6D7DEE-5713-4C8D-B383-7D4E8BCA7121}" type="parTrans" cxnId="{ACFD088C-6A78-4136-B373-9C5DFF81207C}">
      <dgm:prSet/>
      <dgm:spPr/>
      <dgm:t>
        <a:bodyPr/>
        <a:lstStyle/>
        <a:p>
          <a:endParaRPr lang="en-GB" sz="600"/>
        </a:p>
      </dgm:t>
    </dgm:pt>
    <dgm:pt modelId="{6CC1454F-8066-4E85-837E-B65273421271}" type="sibTrans" cxnId="{ACFD088C-6A78-4136-B373-9C5DFF81207C}">
      <dgm:prSet/>
      <dgm:spPr/>
      <dgm:t>
        <a:bodyPr/>
        <a:lstStyle/>
        <a:p>
          <a:endParaRPr lang="en-GB" sz="600"/>
        </a:p>
      </dgm:t>
    </dgm:pt>
    <dgm:pt modelId="{E7064475-17F0-4FF9-BB0D-0A1DD289C81E}">
      <dgm:prSet phldrT="[Text]" custT="1"/>
      <dgm:spPr/>
      <dgm:t>
        <a:bodyPr/>
        <a:lstStyle/>
        <a:p>
          <a:r>
            <a:rPr lang="en-GB" sz="800" dirty="0" smtClean="0"/>
            <a:t>timefree.tv</a:t>
          </a:r>
          <a:endParaRPr lang="en-GB" sz="800" dirty="0"/>
        </a:p>
      </dgm:t>
    </dgm:pt>
    <dgm:pt modelId="{8F856FA8-049D-4D4A-A4C1-B4B4756420D5}" type="parTrans" cxnId="{E8605931-F1BB-4A3C-9640-6F118B2F8A46}">
      <dgm:prSet/>
      <dgm:spPr/>
      <dgm:t>
        <a:bodyPr/>
        <a:lstStyle/>
        <a:p>
          <a:endParaRPr lang="en-GB" sz="600"/>
        </a:p>
      </dgm:t>
    </dgm:pt>
    <dgm:pt modelId="{9867F016-CFB7-49EF-9F82-D2657C95178B}" type="sibTrans" cxnId="{E8605931-F1BB-4A3C-9640-6F118B2F8A46}">
      <dgm:prSet/>
      <dgm:spPr/>
      <dgm:t>
        <a:bodyPr/>
        <a:lstStyle/>
        <a:p>
          <a:endParaRPr lang="en-GB" sz="600"/>
        </a:p>
      </dgm:t>
    </dgm:pt>
    <dgm:pt modelId="{992BC0E3-34AE-413E-A18B-9F3A2C9F5446}">
      <dgm:prSet phldrT="[Text]" custT="1"/>
      <dgm:spPr/>
      <dgm:t>
        <a:bodyPr/>
        <a:lstStyle/>
        <a:p>
          <a:r>
            <a:rPr lang="en-GB" sz="800" dirty="0" smtClean="0"/>
            <a:t>Engagement Analytics</a:t>
          </a:r>
          <a:endParaRPr lang="en-GB" sz="800" dirty="0"/>
        </a:p>
      </dgm:t>
    </dgm:pt>
    <dgm:pt modelId="{C0E4FF0C-1261-4993-8A63-3B99916C7BD3}" type="parTrans" cxnId="{66081D22-42A7-4D48-BA4F-AB07DA61797E}">
      <dgm:prSet/>
      <dgm:spPr/>
      <dgm:t>
        <a:bodyPr/>
        <a:lstStyle/>
        <a:p>
          <a:endParaRPr lang="en-GB" sz="600"/>
        </a:p>
      </dgm:t>
    </dgm:pt>
    <dgm:pt modelId="{F7B68E79-E5C9-47DB-98E0-83032832055B}" type="sibTrans" cxnId="{66081D22-42A7-4D48-BA4F-AB07DA61797E}">
      <dgm:prSet/>
      <dgm:spPr/>
      <dgm:t>
        <a:bodyPr/>
        <a:lstStyle/>
        <a:p>
          <a:endParaRPr lang="en-GB" sz="600"/>
        </a:p>
      </dgm:t>
    </dgm:pt>
    <dgm:pt modelId="{B805B8F1-3664-4CB7-B745-2E7A5AC5AF8F}">
      <dgm:prSet phldrT="[Text]" custT="1"/>
      <dgm:spPr/>
      <dgm:t>
        <a:bodyPr/>
        <a:lstStyle/>
        <a:p>
          <a:r>
            <a:rPr lang="en-GB" sz="800" dirty="0" smtClean="0"/>
            <a:t>Viewer incentive Vouchers</a:t>
          </a:r>
          <a:endParaRPr lang="en-GB" sz="800" dirty="0"/>
        </a:p>
      </dgm:t>
    </dgm:pt>
    <dgm:pt modelId="{8050EB84-BFDF-4A71-81B6-5AC911B06380}" type="parTrans" cxnId="{F8FFED5D-F552-46AE-AD54-325802651AC2}">
      <dgm:prSet/>
      <dgm:spPr/>
      <dgm:t>
        <a:bodyPr/>
        <a:lstStyle/>
        <a:p>
          <a:endParaRPr lang="en-GB" sz="600"/>
        </a:p>
      </dgm:t>
    </dgm:pt>
    <dgm:pt modelId="{40CB0656-6989-4FF5-8D35-FD610D3EF4A6}" type="sibTrans" cxnId="{F8FFED5D-F552-46AE-AD54-325802651AC2}">
      <dgm:prSet/>
      <dgm:spPr/>
      <dgm:t>
        <a:bodyPr/>
        <a:lstStyle/>
        <a:p>
          <a:endParaRPr lang="en-GB" sz="600"/>
        </a:p>
      </dgm:t>
    </dgm:pt>
    <dgm:pt modelId="{E3242733-6626-46CF-8DE7-DDC3EB3105A7}">
      <dgm:prSet phldrT="[Text]" custT="1"/>
      <dgm:spPr/>
      <dgm:t>
        <a:bodyPr/>
        <a:lstStyle/>
        <a:p>
          <a:r>
            <a:rPr lang="en-GB" sz="1000" dirty="0" err="1" smtClean="0"/>
            <a:t>Touchcast</a:t>
          </a:r>
          <a:r>
            <a:rPr lang="en-GB" sz="1000" dirty="0" smtClean="0"/>
            <a:t> platform</a:t>
          </a:r>
          <a:endParaRPr lang="en-GB" sz="1000" dirty="0"/>
        </a:p>
      </dgm:t>
    </dgm:pt>
    <dgm:pt modelId="{E674EAE0-4DB3-406A-83BB-A6BB4072A5BE}" type="parTrans" cxnId="{6FC02380-58AE-4C7E-A434-FAD1F73927A7}">
      <dgm:prSet/>
      <dgm:spPr/>
      <dgm:t>
        <a:bodyPr/>
        <a:lstStyle/>
        <a:p>
          <a:endParaRPr lang="en-GB"/>
        </a:p>
      </dgm:t>
    </dgm:pt>
    <dgm:pt modelId="{89799A2B-2167-4BB9-B2F6-A1678DDCF7DC}" type="sibTrans" cxnId="{6FC02380-58AE-4C7E-A434-FAD1F73927A7}">
      <dgm:prSet/>
      <dgm:spPr/>
      <dgm:t>
        <a:bodyPr/>
        <a:lstStyle/>
        <a:p>
          <a:endParaRPr lang="en-GB"/>
        </a:p>
      </dgm:t>
    </dgm:pt>
    <dgm:pt modelId="{91933332-C8ED-4611-B3CA-D6AEFD38CA66}" type="pres">
      <dgm:prSet presAssocID="{4A0A837A-1743-44B7-85FC-B9A8213F1487}" presName="Name0" presStyleCnt="0">
        <dgm:presLayoutVars>
          <dgm:chMax val="1"/>
          <dgm:chPref val="1"/>
          <dgm:dir/>
          <dgm:animOne val="branch"/>
          <dgm:animLvl val="lvl"/>
        </dgm:presLayoutVars>
      </dgm:prSet>
      <dgm:spPr/>
      <dgm:t>
        <a:bodyPr/>
        <a:lstStyle/>
        <a:p>
          <a:endParaRPr lang="en-GB"/>
        </a:p>
      </dgm:t>
    </dgm:pt>
    <dgm:pt modelId="{6C506943-5B0E-4F26-BCEA-453A359BA6D2}" type="pres">
      <dgm:prSet presAssocID="{DF015972-5595-4DAF-B1C9-C6E1E98D38B4}" presName="singleCycle" presStyleCnt="0"/>
      <dgm:spPr/>
    </dgm:pt>
    <dgm:pt modelId="{5E6A48C0-029E-49BB-BFA0-735F0B64C21E}" type="pres">
      <dgm:prSet presAssocID="{DF015972-5595-4DAF-B1C9-C6E1E98D38B4}" presName="singleCenter" presStyleLbl="node1" presStyleIdx="0" presStyleCnt="5" custLinFactNeighborY="10237">
        <dgm:presLayoutVars>
          <dgm:chMax val="7"/>
          <dgm:chPref val="7"/>
        </dgm:presLayoutVars>
      </dgm:prSet>
      <dgm:spPr/>
      <dgm:t>
        <a:bodyPr/>
        <a:lstStyle/>
        <a:p>
          <a:endParaRPr lang="en-GB"/>
        </a:p>
      </dgm:t>
    </dgm:pt>
    <dgm:pt modelId="{D7846294-3156-472E-B763-7D843E321319}" type="pres">
      <dgm:prSet presAssocID="{8F856FA8-049D-4D4A-A4C1-B4B4756420D5}" presName="Name56" presStyleLbl="parChTrans1D2" presStyleIdx="0" presStyleCnt="4"/>
      <dgm:spPr/>
      <dgm:t>
        <a:bodyPr/>
        <a:lstStyle/>
        <a:p>
          <a:endParaRPr lang="en-GB"/>
        </a:p>
      </dgm:t>
    </dgm:pt>
    <dgm:pt modelId="{40E9E517-98CC-4742-B259-F441956B6EFA}" type="pres">
      <dgm:prSet presAssocID="{E7064475-17F0-4FF9-BB0D-0A1DD289C81E}" presName="text0" presStyleLbl="node1" presStyleIdx="1" presStyleCnt="5" custScaleX="181652" custScaleY="100085" custRadScaleRad="136613" custRadScaleInc="-2152">
        <dgm:presLayoutVars>
          <dgm:bulletEnabled val="1"/>
        </dgm:presLayoutVars>
      </dgm:prSet>
      <dgm:spPr/>
      <dgm:t>
        <a:bodyPr/>
        <a:lstStyle/>
        <a:p>
          <a:endParaRPr lang="en-GB"/>
        </a:p>
      </dgm:t>
    </dgm:pt>
    <dgm:pt modelId="{D7266BC8-2DA5-443D-94F2-B379FAC5EACE}" type="pres">
      <dgm:prSet presAssocID="{C0E4FF0C-1261-4993-8A63-3B99916C7BD3}" presName="Name56" presStyleLbl="parChTrans1D2" presStyleIdx="1" presStyleCnt="4"/>
      <dgm:spPr/>
      <dgm:t>
        <a:bodyPr/>
        <a:lstStyle/>
        <a:p>
          <a:endParaRPr lang="en-GB"/>
        </a:p>
      </dgm:t>
    </dgm:pt>
    <dgm:pt modelId="{CE327D00-4F2C-4472-9ECE-707F5A7EF4BC}" type="pres">
      <dgm:prSet presAssocID="{992BC0E3-34AE-413E-A18B-9F3A2C9F5446}" presName="text0" presStyleLbl="node1" presStyleIdx="2" presStyleCnt="5" custScaleX="146991" custRadScaleRad="102074" custRadScaleInc="25713">
        <dgm:presLayoutVars>
          <dgm:bulletEnabled val="1"/>
        </dgm:presLayoutVars>
      </dgm:prSet>
      <dgm:spPr/>
      <dgm:t>
        <a:bodyPr/>
        <a:lstStyle/>
        <a:p>
          <a:endParaRPr lang="en-GB"/>
        </a:p>
      </dgm:t>
    </dgm:pt>
    <dgm:pt modelId="{215AF754-AF45-4173-81B9-3ECFAD359E5F}" type="pres">
      <dgm:prSet presAssocID="{E674EAE0-4DB3-406A-83BB-A6BB4072A5BE}" presName="Name56" presStyleLbl="parChTrans1D2" presStyleIdx="2" presStyleCnt="4"/>
      <dgm:spPr/>
      <dgm:t>
        <a:bodyPr/>
        <a:lstStyle/>
        <a:p>
          <a:endParaRPr lang="en-GB"/>
        </a:p>
      </dgm:t>
    </dgm:pt>
    <dgm:pt modelId="{8EA369CB-FF9E-4012-B32F-7911707F89A3}" type="pres">
      <dgm:prSet presAssocID="{E3242733-6626-46CF-8DE7-DDC3EB3105A7}" presName="text0" presStyleLbl="node1" presStyleIdx="3" presStyleCnt="5" custScaleX="146991" custRadScaleRad="105127">
        <dgm:presLayoutVars>
          <dgm:bulletEnabled val="1"/>
        </dgm:presLayoutVars>
      </dgm:prSet>
      <dgm:spPr/>
      <dgm:t>
        <a:bodyPr/>
        <a:lstStyle/>
        <a:p>
          <a:endParaRPr lang="en-GB"/>
        </a:p>
      </dgm:t>
    </dgm:pt>
    <dgm:pt modelId="{D47D42C1-999B-4854-BDC5-327D2BFF706E}" type="pres">
      <dgm:prSet presAssocID="{8050EB84-BFDF-4A71-81B6-5AC911B06380}" presName="Name56" presStyleLbl="parChTrans1D2" presStyleIdx="3" presStyleCnt="4"/>
      <dgm:spPr/>
      <dgm:t>
        <a:bodyPr/>
        <a:lstStyle/>
        <a:p>
          <a:endParaRPr lang="en-GB"/>
        </a:p>
      </dgm:t>
    </dgm:pt>
    <dgm:pt modelId="{0729E5FF-5BE4-4681-BCD0-9E2457D1147B}" type="pres">
      <dgm:prSet presAssocID="{B805B8F1-3664-4CB7-B745-2E7A5AC5AF8F}" presName="text0" presStyleLbl="node1" presStyleIdx="4" presStyleCnt="5" custScaleX="141011" custRadScaleRad="102074" custRadScaleInc="-25713">
        <dgm:presLayoutVars>
          <dgm:bulletEnabled val="1"/>
        </dgm:presLayoutVars>
      </dgm:prSet>
      <dgm:spPr/>
      <dgm:t>
        <a:bodyPr/>
        <a:lstStyle/>
        <a:p>
          <a:endParaRPr lang="en-GB"/>
        </a:p>
      </dgm:t>
    </dgm:pt>
  </dgm:ptLst>
  <dgm:cxnLst>
    <dgm:cxn modelId="{F8FFED5D-F552-46AE-AD54-325802651AC2}" srcId="{DF015972-5595-4DAF-B1C9-C6E1E98D38B4}" destId="{B805B8F1-3664-4CB7-B745-2E7A5AC5AF8F}" srcOrd="3" destOrd="0" parTransId="{8050EB84-BFDF-4A71-81B6-5AC911B06380}" sibTransId="{40CB0656-6989-4FF5-8D35-FD610D3EF4A6}"/>
    <dgm:cxn modelId="{8B6C73B7-D10E-425C-9ECC-418D4981CCFA}" type="presOf" srcId="{4A0A837A-1743-44B7-85FC-B9A8213F1487}" destId="{91933332-C8ED-4611-B3CA-D6AEFD38CA66}" srcOrd="0" destOrd="0" presId="urn:microsoft.com/office/officeart/2008/layout/RadialCluster"/>
    <dgm:cxn modelId="{C3ACAC20-16FD-4EF5-8898-E41DA02478FA}" type="presOf" srcId="{8F856FA8-049D-4D4A-A4C1-B4B4756420D5}" destId="{D7846294-3156-472E-B763-7D843E321319}" srcOrd="0" destOrd="0" presId="urn:microsoft.com/office/officeart/2008/layout/RadialCluster"/>
    <dgm:cxn modelId="{ACFD088C-6A78-4136-B373-9C5DFF81207C}" srcId="{4A0A837A-1743-44B7-85FC-B9A8213F1487}" destId="{DF015972-5595-4DAF-B1C9-C6E1E98D38B4}" srcOrd="0" destOrd="0" parTransId="{AB6D7DEE-5713-4C8D-B383-7D4E8BCA7121}" sibTransId="{6CC1454F-8066-4E85-837E-B65273421271}"/>
    <dgm:cxn modelId="{6FC02380-58AE-4C7E-A434-FAD1F73927A7}" srcId="{DF015972-5595-4DAF-B1C9-C6E1E98D38B4}" destId="{E3242733-6626-46CF-8DE7-DDC3EB3105A7}" srcOrd="2" destOrd="0" parTransId="{E674EAE0-4DB3-406A-83BB-A6BB4072A5BE}" sibTransId="{89799A2B-2167-4BB9-B2F6-A1678DDCF7DC}"/>
    <dgm:cxn modelId="{A578919A-6072-4739-9DAD-03FCA21367A9}" type="presOf" srcId="{C0E4FF0C-1261-4993-8A63-3B99916C7BD3}" destId="{D7266BC8-2DA5-443D-94F2-B379FAC5EACE}" srcOrd="0" destOrd="0" presId="urn:microsoft.com/office/officeart/2008/layout/RadialCluster"/>
    <dgm:cxn modelId="{10EF883C-B95C-426A-83AD-D7EC96D30392}" type="presOf" srcId="{B805B8F1-3664-4CB7-B745-2E7A5AC5AF8F}" destId="{0729E5FF-5BE4-4681-BCD0-9E2457D1147B}" srcOrd="0" destOrd="0" presId="urn:microsoft.com/office/officeart/2008/layout/RadialCluster"/>
    <dgm:cxn modelId="{9A029846-5CF7-4BC8-AD4B-9C93BFBA6CB2}" type="presOf" srcId="{E7064475-17F0-4FF9-BB0D-0A1DD289C81E}" destId="{40E9E517-98CC-4742-B259-F441956B6EFA}" srcOrd="0" destOrd="0" presId="urn:microsoft.com/office/officeart/2008/layout/RadialCluster"/>
    <dgm:cxn modelId="{02659952-F824-4649-992D-303F37B87FC5}" type="presOf" srcId="{992BC0E3-34AE-413E-A18B-9F3A2C9F5446}" destId="{CE327D00-4F2C-4472-9ECE-707F5A7EF4BC}" srcOrd="0" destOrd="0" presId="urn:microsoft.com/office/officeart/2008/layout/RadialCluster"/>
    <dgm:cxn modelId="{E8605931-F1BB-4A3C-9640-6F118B2F8A46}" srcId="{DF015972-5595-4DAF-B1C9-C6E1E98D38B4}" destId="{E7064475-17F0-4FF9-BB0D-0A1DD289C81E}" srcOrd="0" destOrd="0" parTransId="{8F856FA8-049D-4D4A-A4C1-B4B4756420D5}" sibTransId="{9867F016-CFB7-49EF-9F82-D2657C95178B}"/>
    <dgm:cxn modelId="{71BE202D-A00E-48E6-B491-85FA3B529413}" type="presOf" srcId="{E3242733-6626-46CF-8DE7-DDC3EB3105A7}" destId="{8EA369CB-FF9E-4012-B32F-7911707F89A3}" srcOrd="0" destOrd="0" presId="urn:microsoft.com/office/officeart/2008/layout/RadialCluster"/>
    <dgm:cxn modelId="{9D71C7A6-34EC-46B0-A7A6-6F1C71008E62}" type="presOf" srcId="{DF015972-5595-4DAF-B1C9-C6E1E98D38B4}" destId="{5E6A48C0-029E-49BB-BFA0-735F0B64C21E}" srcOrd="0" destOrd="0" presId="urn:microsoft.com/office/officeart/2008/layout/RadialCluster"/>
    <dgm:cxn modelId="{DD7A720F-7B80-439A-A1D9-B0B81ACD16DA}" type="presOf" srcId="{E674EAE0-4DB3-406A-83BB-A6BB4072A5BE}" destId="{215AF754-AF45-4173-81B9-3ECFAD359E5F}" srcOrd="0" destOrd="0" presId="urn:microsoft.com/office/officeart/2008/layout/RadialCluster"/>
    <dgm:cxn modelId="{D4529168-F302-415B-830D-89108D5D637D}" type="presOf" srcId="{8050EB84-BFDF-4A71-81B6-5AC911B06380}" destId="{D47D42C1-999B-4854-BDC5-327D2BFF706E}" srcOrd="0" destOrd="0" presId="urn:microsoft.com/office/officeart/2008/layout/RadialCluster"/>
    <dgm:cxn modelId="{66081D22-42A7-4D48-BA4F-AB07DA61797E}" srcId="{DF015972-5595-4DAF-B1C9-C6E1E98D38B4}" destId="{992BC0E3-34AE-413E-A18B-9F3A2C9F5446}" srcOrd="1" destOrd="0" parTransId="{C0E4FF0C-1261-4993-8A63-3B99916C7BD3}" sibTransId="{F7B68E79-E5C9-47DB-98E0-83032832055B}"/>
    <dgm:cxn modelId="{160BAB11-DBF0-4070-94E7-248974492132}" type="presParOf" srcId="{91933332-C8ED-4611-B3CA-D6AEFD38CA66}" destId="{6C506943-5B0E-4F26-BCEA-453A359BA6D2}" srcOrd="0" destOrd="0" presId="urn:microsoft.com/office/officeart/2008/layout/RadialCluster"/>
    <dgm:cxn modelId="{3143882C-AC42-4C94-A51D-7084F62B5604}" type="presParOf" srcId="{6C506943-5B0E-4F26-BCEA-453A359BA6D2}" destId="{5E6A48C0-029E-49BB-BFA0-735F0B64C21E}" srcOrd="0" destOrd="0" presId="urn:microsoft.com/office/officeart/2008/layout/RadialCluster"/>
    <dgm:cxn modelId="{FCF114B3-59F8-4EFA-B4A3-46D895A7D87E}" type="presParOf" srcId="{6C506943-5B0E-4F26-BCEA-453A359BA6D2}" destId="{D7846294-3156-472E-B763-7D843E321319}" srcOrd="1" destOrd="0" presId="urn:microsoft.com/office/officeart/2008/layout/RadialCluster"/>
    <dgm:cxn modelId="{0D4BFC27-60EF-4768-9DBC-224202778B08}" type="presParOf" srcId="{6C506943-5B0E-4F26-BCEA-453A359BA6D2}" destId="{40E9E517-98CC-4742-B259-F441956B6EFA}" srcOrd="2" destOrd="0" presId="urn:microsoft.com/office/officeart/2008/layout/RadialCluster"/>
    <dgm:cxn modelId="{9AB4258A-692C-4164-953C-2F85BE458DC2}" type="presParOf" srcId="{6C506943-5B0E-4F26-BCEA-453A359BA6D2}" destId="{D7266BC8-2DA5-443D-94F2-B379FAC5EACE}" srcOrd="3" destOrd="0" presId="urn:microsoft.com/office/officeart/2008/layout/RadialCluster"/>
    <dgm:cxn modelId="{EA409DD4-54E3-423C-B8C0-2BBC77EB424B}" type="presParOf" srcId="{6C506943-5B0E-4F26-BCEA-453A359BA6D2}" destId="{CE327D00-4F2C-4472-9ECE-707F5A7EF4BC}" srcOrd="4" destOrd="0" presId="urn:microsoft.com/office/officeart/2008/layout/RadialCluster"/>
    <dgm:cxn modelId="{521CE0E3-84B3-494D-B0F3-AA0A0FF563A9}" type="presParOf" srcId="{6C506943-5B0E-4F26-BCEA-453A359BA6D2}" destId="{215AF754-AF45-4173-81B9-3ECFAD359E5F}" srcOrd="5" destOrd="0" presId="urn:microsoft.com/office/officeart/2008/layout/RadialCluster"/>
    <dgm:cxn modelId="{A4F67A97-01BD-4E09-8F74-9738146BF99B}" type="presParOf" srcId="{6C506943-5B0E-4F26-BCEA-453A359BA6D2}" destId="{8EA369CB-FF9E-4012-B32F-7911707F89A3}" srcOrd="6" destOrd="0" presId="urn:microsoft.com/office/officeart/2008/layout/RadialCluster"/>
    <dgm:cxn modelId="{9AF8C13B-F1EB-48B8-9AF0-CABEF1514851}" type="presParOf" srcId="{6C506943-5B0E-4F26-BCEA-453A359BA6D2}" destId="{D47D42C1-999B-4854-BDC5-327D2BFF706E}" srcOrd="7" destOrd="0" presId="urn:microsoft.com/office/officeart/2008/layout/RadialCluster"/>
    <dgm:cxn modelId="{1514E151-EADF-49FB-8ED4-1E7C0B5DF91F}" type="presParOf" srcId="{6C506943-5B0E-4F26-BCEA-453A359BA6D2}" destId="{0729E5FF-5BE4-4681-BCD0-9E2457D1147B}" srcOrd="8" destOrd="0" presId="urn:microsoft.com/office/officeart/2008/layout/RadialCluster"/>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3B98D-A945-4F3B-8359-B3BA01299D2D}">
      <dsp:nvSpPr>
        <dsp:cNvPr id="0" name=""/>
        <dsp:cNvSpPr/>
      </dsp:nvSpPr>
      <dsp:spPr>
        <a:xfrm>
          <a:off x="0" y="0"/>
          <a:ext cx="7416824" cy="327600"/>
        </a:xfrm>
        <a:prstGeom prst="rect">
          <a:avLst/>
        </a:prstGeom>
        <a:solidFill>
          <a:schemeClr val="lt1">
            <a:alpha val="90000"/>
            <a:hueOff val="0"/>
            <a:satOff val="0"/>
            <a:lumOff val="0"/>
            <a:alphaOff val="0"/>
          </a:schemeClr>
        </a:solidFill>
        <a:ln w="425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AA5799-30E9-41F8-A6EB-41D63251A155}">
      <dsp:nvSpPr>
        <dsp:cNvPr id="0" name=""/>
        <dsp:cNvSpPr/>
      </dsp:nvSpPr>
      <dsp:spPr>
        <a:xfrm>
          <a:off x="367944" y="230699"/>
          <a:ext cx="7047224" cy="383760"/>
        </a:xfrm>
        <a:prstGeom prst="roundRect">
          <a:avLst/>
        </a:prstGeom>
        <a:solidFill>
          <a:schemeClr val="accent2">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237" tIns="0" rIns="196237" bIns="0" numCol="1" spcCol="1270" anchor="ctr" anchorCtr="0">
          <a:noAutofit/>
        </a:bodyPr>
        <a:lstStyle/>
        <a:p>
          <a:pPr lvl="0" algn="l" defTabSz="577850">
            <a:lnSpc>
              <a:spcPct val="90000"/>
            </a:lnSpc>
            <a:spcBef>
              <a:spcPct val="0"/>
            </a:spcBef>
            <a:spcAft>
              <a:spcPct val="35000"/>
            </a:spcAft>
          </a:pPr>
          <a:r>
            <a:rPr lang="en-GB" sz="1300" b="1" kern="1200" dirty="0" smtClean="0"/>
            <a:t>VIEWERS:  get paid to watch their favourite content and participate in exclusive promotions</a:t>
          </a:r>
          <a:endParaRPr lang="en-GB" sz="1300" kern="1200" dirty="0"/>
        </a:p>
      </dsp:txBody>
      <dsp:txXfrm>
        <a:off x="386678" y="249433"/>
        <a:ext cx="7009756" cy="346292"/>
      </dsp:txXfrm>
    </dsp:sp>
    <dsp:sp modelId="{094132EB-43D0-4AB0-AE70-85A377D2CD1B}">
      <dsp:nvSpPr>
        <dsp:cNvPr id="0" name=""/>
        <dsp:cNvSpPr/>
      </dsp:nvSpPr>
      <dsp:spPr>
        <a:xfrm>
          <a:off x="0" y="1012260"/>
          <a:ext cx="7416824" cy="327600"/>
        </a:xfrm>
        <a:prstGeom prst="rect">
          <a:avLst/>
        </a:prstGeom>
        <a:solidFill>
          <a:schemeClr val="lt1">
            <a:alpha val="90000"/>
            <a:hueOff val="0"/>
            <a:satOff val="0"/>
            <a:lumOff val="0"/>
            <a:alphaOff val="0"/>
          </a:schemeClr>
        </a:solidFill>
        <a:ln w="42500" cap="flat" cmpd="sng" algn="ctr">
          <a:solidFill>
            <a:schemeClr val="accent2">
              <a:hueOff val="2340760"/>
              <a:satOff val="-2919"/>
              <a:lumOff val="686"/>
              <a:alphaOff val="0"/>
            </a:schemeClr>
          </a:solidFill>
          <a:prstDash val="solid"/>
        </a:ln>
        <a:effectLst/>
      </dsp:spPr>
      <dsp:style>
        <a:lnRef idx="2">
          <a:scrgbClr r="0" g="0" b="0"/>
        </a:lnRef>
        <a:fillRef idx="1">
          <a:scrgbClr r="0" g="0" b="0"/>
        </a:fillRef>
        <a:effectRef idx="0">
          <a:scrgbClr r="0" g="0" b="0"/>
        </a:effectRef>
        <a:fontRef idx="minor"/>
      </dsp:style>
    </dsp:sp>
    <dsp:sp modelId="{9722351E-2AC4-491D-9553-38A39BC12715}">
      <dsp:nvSpPr>
        <dsp:cNvPr id="0" name=""/>
        <dsp:cNvSpPr/>
      </dsp:nvSpPr>
      <dsp:spPr>
        <a:xfrm>
          <a:off x="353095" y="820380"/>
          <a:ext cx="7061910" cy="383760"/>
        </a:xfrm>
        <a:prstGeom prst="roundRect">
          <a:avLst/>
        </a:prstGeom>
        <a:solidFill>
          <a:schemeClr val="accent2">
            <a:hueOff val="2340760"/>
            <a:satOff val="-2919"/>
            <a:lumOff val="68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237" tIns="0" rIns="196237" bIns="0" numCol="1" spcCol="1270" anchor="ctr" anchorCtr="0">
          <a:noAutofit/>
        </a:bodyPr>
        <a:lstStyle/>
        <a:p>
          <a:pPr lvl="0" algn="l" defTabSz="577850">
            <a:lnSpc>
              <a:spcPct val="90000"/>
            </a:lnSpc>
            <a:spcBef>
              <a:spcPct val="0"/>
            </a:spcBef>
            <a:spcAft>
              <a:spcPct val="35000"/>
            </a:spcAft>
          </a:pPr>
          <a:r>
            <a:rPr lang="en-GB" sz="1300" b="1" kern="1200" dirty="0" smtClean="0"/>
            <a:t>CONTENT PROVIDER: </a:t>
          </a:r>
          <a:r>
            <a:rPr lang="en-GB" sz="1300" kern="1200" dirty="0" smtClean="0"/>
            <a:t>most popular content will attract the highest revenue, as it does now</a:t>
          </a:r>
          <a:endParaRPr lang="en-GB" sz="1300" kern="1200" dirty="0"/>
        </a:p>
      </dsp:txBody>
      <dsp:txXfrm>
        <a:off x="371829" y="839114"/>
        <a:ext cx="7024442" cy="346292"/>
      </dsp:txXfrm>
    </dsp:sp>
    <dsp:sp modelId="{FCD782FE-F3BA-4412-B350-3709A91A8393}">
      <dsp:nvSpPr>
        <dsp:cNvPr id="0" name=""/>
        <dsp:cNvSpPr/>
      </dsp:nvSpPr>
      <dsp:spPr>
        <a:xfrm>
          <a:off x="0" y="1601940"/>
          <a:ext cx="7416824" cy="327600"/>
        </a:xfrm>
        <a:prstGeom prst="rect">
          <a:avLst/>
        </a:prstGeom>
        <a:solidFill>
          <a:schemeClr val="lt1">
            <a:alpha val="90000"/>
            <a:hueOff val="0"/>
            <a:satOff val="0"/>
            <a:lumOff val="0"/>
            <a:alphaOff val="0"/>
          </a:schemeClr>
        </a:solidFill>
        <a:ln w="42500" cap="flat" cmpd="sng" algn="ctr">
          <a:solidFill>
            <a:schemeClr val="accent2">
              <a:hueOff val="4681520"/>
              <a:satOff val="-5839"/>
              <a:lumOff val="1373"/>
              <a:alphaOff val="0"/>
            </a:schemeClr>
          </a:solidFill>
          <a:prstDash val="solid"/>
        </a:ln>
        <a:effectLst/>
      </dsp:spPr>
      <dsp:style>
        <a:lnRef idx="2">
          <a:scrgbClr r="0" g="0" b="0"/>
        </a:lnRef>
        <a:fillRef idx="1">
          <a:scrgbClr r="0" g="0" b="0"/>
        </a:fillRef>
        <a:effectRef idx="0">
          <a:scrgbClr r="0" g="0" b="0"/>
        </a:effectRef>
        <a:fontRef idx="minor"/>
      </dsp:style>
    </dsp:sp>
    <dsp:sp modelId="{651AE0B6-476B-4015-BE40-7AD8123586A8}">
      <dsp:nvSpPr>
        <dsp:cNvPr id="0" name=""/>
        <dsp:cNvSpPr/>
      </dsp:nvSpPr>
      <dsp:spPr>
        <a:xfrm>
          <a:off x="353095" y="1410060"/>
          <a:ext cx="7061910" cy="383760"/>
        </a:xfrm>
        <a:prstGeom prst="roundRect">
          <a:avLst/>
        </a:prstGeom>
        <a:solidFill>
          <a:schemeClr val="accent2">
            <a:hueOff val="4681520"/>
            <a:satOff val="-5839"/>
            <a:lumOff val="1373"/>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237" tIns="0" rIns="196237" bIns="0" numCol="1" spcCol="1270" anchor="ctr" anchorCtr="0">
          <a:noAutofit/>
        </a:bodyPr>
        <a:lstStyle/>
        <a:p>
          <a:pPr lvl="0" algn="l" defTabSz="577850">
            <a:lnSpc>
              <a:spcPct val="90000"/>
            </a:lnSpc>
            <a:spcBef>
              <a:spcPct val="0"/>
            </a:spcBef>
            <a:spcAft>
              <a:spcPct val="35000"/>
            </a:spcAft>
          </a:pPr>
          <a:r>
            <a:rPr lang="en-GB" sz="1300" b="1" kern="1200" dirty="0" smtClean="0"/>
            <a:t>ADVERTISERS:  </a:t>
          </a:r>
          <a:r>
            <a:rPr lang="en-GB" sz="1300" kern="1200" dirty="0" smtClean="0"/>
            <a:t>real-time targeting of adverts and ground-breaking interactive features</a:t>
          </a:r>
          <a:endParaRPr lang="en-GB" sz="1300" kern="1200" dirty="0"/>
        </a:p>
      </dsp:txBody>
      <dsp:txXfrm>
        <a:off x="371829" y="1428794"/>
        <a:ext cx="7024442"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B0564-5EA3-4039-97B9-9830543A7168}">
      <dsp:nvSpPr>
        <dsp:cNvPr id="0" name=""/>
        <dsp:cNvSpPr/>
      </dsp:nvSpPr>
      <dsp:spPr>
        <a:xfrm>
          <a:off x="0" y="975676"/>
          <a:ext cx="2376264" cy="320238"/>
        </a:xfrm>
        <a:prstGeom prst="rect">
          <a:avLst/>
        </a:prstGeom>
        <a:solidFill>
          <a:schemeClr val="accent2">
            <a:hueOff val="0"/>
            <a:satOff val="0"/>
            <a:lumOff val="0"/>
            <a:alphaOff val="0"/>
          </a:schemeClr>
        </a:solidFill>
        <a:ln>
          <a:noFill/>
        </a:ln>
        <a:effectLst>
          <a:outerShdw blurRad="65500" dist="381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 tIns="14224" rIns="14224" bIns="14224" numCol="1" spcCol="1270" anchor="ctr" anchorCtr="0">
          <a:noAutofit/>
        </a:bodyPr>
        <a:lstStyle/>
        <a:p>
          <a:pPr lvl="0" algn="ctr" defTabSz="88900">
            <a:lnSpc>
              <a:spcPct val="90000"/>
            </a:lnSpc>
            <a:spcBef>
              <a:spcPct val="0"/>
            </a:spcBef>
            <a:spcAft>
              <a:spcPct val="35000"/>
            </a:spcAft>
          </a:pPr>
          <a:r>
            <a:rPr lang="en-GB" sz="200" kern="1200" dirty="0" smtClean="0"/>
            <a:t>SERVICE DELIVERY PLATFORM</a:t>
          </a:r>
          <a:endParaRPr lang="en-GB" sz="200" kern="1200" dirty="0"/>
        </a:p>
      </dsp:txBody>
      <dsp:txXfrm>
        <a:off x="0" y="975676"/>
        <a:ext cx="2376264" cy="172928"/>
      </dsp:txXfrm>
    </dsp:sp>
    <dsp:sp modelId="{B166EB08-51EF-46F9-867B-BD135D9DE590}">
      <dsp:nvSpPr>
        <dsp:cNvPr id="0" name=""/>
        <dsp:cNvSpPr/>
      </dsp:nvSpPr>
      <dsp:spPr>
        <a:xfrm>
          <a:off x="0" y="1142200"/>
          <a:ext cx="1188132" cy="147309"/>
        </a:xfrm>
        <a:prstGeom prst="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6350" rIns="35560" bIns="6350" numCol="1" spcCol="1270" anchor="ctr" anchorCtr="0">
          <a:noAutofit/>
        </a:bodyPr>
        <a:lstStyle/>
        <a:p>
          <a:pPr lvl="0" algn="ctr" defTabSz="222250">
            <a:lnSpc>
              <a:spcPct val="90000"/>
            </a:lnSpc>
            <a:spcBef>
              <a:spcPct val="0"/>
            </a:spcBef>
            <a:spcAft>
              <a:spcPct val="35000"/>
            </a:spcAft>
          </a:pPr>
          <a:r>
            <a:rPr lang="en-GB" sz="500" kern="1200" dirty="0" smtClean="0"/>
            <a:t>Channel downlink &amp; encoding</a:t>
          </a:r>
          <a:endParaRPr lang="en-GB" sz="500" kern="1200" dirty="0"/>
        </a:p>
      </dsp:txBody>
      <dsp:txXfrm>
        <a:off x="0" y="1142200"/>
        <a:ext cx="1188132" cy="147309"/>
      </dsp:txXfrm>
    </dsp:sp>
    <dsp:sp modelId="{FEAA9309-F8FA-416B-84B0-8FB10D15FBCF}">
      <dsp:nvSpPr>
        <dsp:cNvPr id="0" name=""/>
        <dsp:cNvSpPr/>
      </dsp:nvSpPr>
      <dsp:spPr>
        <a:xfrm>
          <a:off x="1188132" y="1142200"/>
          <a:ext cx="1188132" cy="147309"/>
        </a:xfrm>
        <a:prstGeom prst="rect">
          <a:avLst/>
        </a:prstGeom>
        <a:solidFill>
          <a:schemeClr val="accent2">
            <a:tint val="40000"/>
            <a:alpha val="90000"/>
            <a:hueOff val="1256455"/>
            <a:satOff val="-1094"/>
            <a:lumOff val="-1"/>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6350" rIns="35560" bIns="6350" numCol="1" spcCol="1270" anchor="ctr" anchorCtr="0">
          <a:noAutofit/>
        </a:bodyPr>
        <a:lstStyle/>
        <a:p>
          <a:pPr lvl="0" algn="ctr" defTabSz="222250">
            <a:lnSpc>
              <a:spcPct val="90000"/>
            </a:lnSpc>
            <a:spcBef>
              <a:spcPct val="0"/>
            </a:spcBef>
            <a:spcAft>
              <a:spcPct val="35000"/>
            </a:spcAft>
          </a:pPr>
          <a:r>
            <a:rPr lang="en-GB" sz="500" kern="1200" dirty="0" smtClean="0"/>
            <a:t>Tier 1 CDN </a:t>
          </a:r>
          <a:endParaRPr lang="en-GB" sz="500" kern="1200" dirty="0"/>
        </a:p>
      </dsp:txBody>
      <dsp:txXfrm>
        <a:off x="1188132" y="1142200"/>
        <a:ext cx="1188132" cy="147309"/>
      </dsp:txXfrm>
    </dsp:sp>
    <dsp:sp modelId="{8193B196-7BA5-0248-9171-86522760C155}">
      <dsp:nvSpPr>
        <dsp:cNvPr id="0" name=""/>
        <dsp:cNvSpPr/>
      </dsp:nvSpPr>
      <dsp:spPr>
        <a:xfrm rot="10800000">
          <a:off x="0" y="487952"/>
          <a:ext cx="2376264" cy="492527"/>
        </a:xfrm>
        <a:prstGeom prst="upArrowCallout">
          <a:avLst/>
        </a:prstGeom>
        <a:solidFill>
          <a:schemeClr val="accent2">
            <a:hueOff val="2340760"/>
            <a:satOff val="-2919"/>
            <a:lumOff val="686"/>
            <a:alphaOff val="0"/>
          </a:schemeClr>
        </a:solidFill>
        <a:ln>
          <a:noFill/>
        </a:ln>
        <a:effectLst>
          <a:outerShdw blurRad="65500" dist="381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22250">
            <a:lnSpc>
              <a:spcPct val="90000"/>
            </a:lnSpc>
            <a:spcBef>
              <a:spcPct val="0"/>
            </a:spcBef>
            <a:spcAft>
              <a:spcPct val="35000"/>
            </a:spcAft>
          </a:pPr>
          <a:r>
            <a:rPr lang="en-GB" sz="500" kern="1200" dirty="0" smtClean="0"/>
            <a:t>Perception IPTV platform </a:t>
          </a:r>
          <a:endParaRPr lang="en-GB" sz="500" kern="1200" dirty="0"/>
        </a:p>
      </dsp:txBody>
      <dsp:txXfrm rot="-10800000">
        <a:off x="0" y="487952"/>
        <a:ext cx="2376264" cy="172877"/>
      </dsp:txXfrm>
    </dsp:sp>
    <dsp:sp modelId="{421CE79F-A39A-4851-B8D0-2D72057EE50B}">
      <dsp:nvSpPr>
        <dsp:cNvPr id="0" name=""/>
        <dsp:cNvSpPr/>
      </dsp:nvSpPr>
      <dsp:spPr>
        <a:xfrm>
          <a:off x="0" y="660829"/>
          <a:ext cx="2376264" cy="147265"/>
        </a:xfrm>
        <a:prstGeom prst="rect">
          <a:avLst/>
        </a:prstGeom>
        <a:solidFill>
          <a:schemeClr val="accent2">
            <a:tint val="40000"/>
            <a:alpha val="90000"/>
            <a:hueOff val="2512909"/>
            <a:satOff val="-2189"/>
            <a:lumOff val="-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6350" rIns="35560" bIns="6350" numCol="1" spcCol="1270" anchor="ctr" anchorCtr="0">
          <a:noAutofit/>
        </a:bodyPr>
        <a:lstStyle/>
        <a:p>
          <a:pPr lvl="0" algn="ctr" defTabSz="222250">
            <a:lnSpc>
              <a:spcPct val="90000"/>
            </a:lnSpc>
            <a:spcBef>
              <a:spcPct val="0"/>
            </a:spcBef>
            <a:spcAft>
              <a:spcPct val="35000"/>
            </a:spcAft>
          </a:pPr>
          <a:r>
            <a:rPr lang="en-GB" sz="500" kern="1200" dirty="0" err="1" smtClean="0"/>
            <a:t>Touchcast</a:t>
          </a:r>
          <a:r>
            <a:rPr lang="en-GB" sz="500" kern="1200" dirty="0" smtClean="0"/>
            <a:t> interactive platform</a:t>
          </a:r>
          <a:endParaRPr lang="en-GB" sz="500" kern="1200" dirty="0"/>
        </a:p>
      </dsp:txBody>
      <dsp:txXfrm>
        <a:off x="0" y="660829"/>
        <a:ext cx="2376264" cy="147265"/>
      </dsp:txXfrm>
    </dsp:sp>
    <dsp:sp modelId="{CB7AA5D3-ABD3-42EA-91D2-6E03ABF3D658}">
      <dsp:nvSpPr>
        <dsp:cNvPr id="0" name=""/>
        <dsp:cNvSpPr/>
      </dsp:nvSpPr>
      <dsp:spPr>
        <a:xfrm rot="10800000">
          <a:off x="0" y="2"/>
          <a:ext cx="2376264" cy="492527"/>
        </a:xfrm>
        <a:prstGeom prst="upArrowCallout">
          <a:avLst/>
        </a:prstGeom>
        <a:solidFill>
          <a:schemeClr val="accent2">
            <a:hueOff val="4681520"/>
            <a:satOff val="-5839"/>
            <a:lumOff val="1373"/>
            <a:alphaOff val="0"/>
          </a:schemeClr>
        </a:solidFill>
        <a:ln>
          <a:noFill/>
        </a:ln>
        <a:effectLst>
          <a:outerShdw blurRad="65500" dist="381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 tIns="14224" rIns="14224" bIns="14224" numCol="1" spcCol="1270" anchor="ctr" anchorCtr="0">
          <a:noAutofit/>
        </a:bodyPr>
        <a:lstStyle/>
        <a:p>
          <a:pPr lvl="0" algn="ctr" defTabSz="88900">
            <a:lnSpc>
              <a:spcPct val="90000"/>
            </a:lnSpc>
            <a:spcBef>
              <a:spcPct val="0"/>
            </a:spcBef>
            <a:spcAft>
              <a:spcPct val="35000"/>
            </a:spcAft>
          </a:pPr>
          <a:r>
            <a:rPr lang="en-GB" sz="200" kern="1200" dirty="0" smtClean="0"/>
            <a:t>COMMERCIAL PROCESSES</a:t>
          </a:r>
          <a:endParaRPr lang="en-GB" sz="200" kern="1200" dirty="0"/>
        </a:p>
      </dsp:txBody>
      <dsp:txXfrm rot="-10800000">
        <a:off x="0" y="2"/>
        <a:ext cx="2376264" cy="172877"/>
      </dsp:txXfrm>
    </dsp:sp>
    <dsp:sp modelId="{2AB5A969-12B9-4AFB-B6B4-B723B7D90F17}">
      <dsp:nvSpPr>
        <dsp:cNvPr id="0" name=""/>
        <dsp:cNvSpPr/>
      </dsp:nvSpPr>
      <dsp:spPr>
        <a:xfrm>
          <a:off x="0" y="173106"/>
          <a:ext cx="1188132" cy="147265"/>
        </a:xfrm>
        <a:prstGeom prst="rect">
          <a:avLst/>
        </a:prstGeom>
        <a:solidFill>
          <a:schemeClr val="accent2">
            <a:tint val="40000"/>
            <a:alpha val="90000"/>
            <a:hueOff val="3769364"/>
            <a:satOff val="-3283"/>
            <a:lumOff val="-4"/>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6350" rIns="35560" bIns="6350" numCol="1" spcCol="1270" anchor="ctr" anchorCtr="0">
          <a:noAutofit/>
        </a:bodyPr>
        <a:lstStyle/>
        <a:p>
          <a:pPr lvl="0" algn="ctr" defTabSz="222250">
            <a:lnSpc>
              <a:spcPct val="90000"/>
            </a:lnSpc>
            <a:spcBef>
              <a:spcPct val="0"/>
            </a:spcBef>
            <a:spcAft>
              <a:spcPct val="35000"/>
            </a:spcAft>
          </a:pPr>
          <a:r>
            <a:rPr lang="en-GB" sz="500" kern="1200" dirty="0" smtClean="0"/>
            <a:t>Channel licensing </a:t>
          </a:r>
          <a:endParaRPr lang="en-GB" sz="500" kern="1200" dirty="0"/>
        </a:p>
      </dsp:txBody>
      <dsp:txXfrm>
        <a:off x="0" y="173106"/>
        <a:ext cx="1188132" cy="147265"/>
      </dsp:txXfrm>
    </dsp:sp>
    <dsp:sp modelId="{4FA8452C-5523-4F6A-8E86-2B3F588D3F83}">
      <dsp:nvSpPr>
        <dsp:cNvPr id="0" name=""/>
        <dsp:cNvSpPr/>
      </dsp:nvSpPr>
      <dsp:spPr>
        <a:xfrm>
          <a:off x="1188132" y="173106"/>
          <a:ext cx="1188132" cy="147265"/>
        </a:xfrm>
        <a:prstGeom prst="rect">
          <a:avLst/>
        </a:prstGeom>
        <a:solidFill>
          <a:schemeClr val="accent2">
            <a:tint val="40000"/>
            <a:alpha val="90000"/>
            <a:hueOff val="5025819"/>
            <a:satOff val="-4378"/>
            <a:lumOff val="-6"/>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6350" rIns="35560" bIns="6350" numCol="1" spcCol="1270" anchor="ctr" anchorCtr="0">
          <a:noAutofit/>
        </a:bodyPr>
        <a:lstStyle/>
        <a:p>
          <a:pPr lvl="0" algn="ctr" defTabSz="222250">
            <a:lnSpc>
              <a:spcPct val="90000"/>
            </a:lnSpc>
            <a:spcBef>
              <a:spcPct val="0"/>
            </a:spcBef>
            <a:spcAft>
              <a:spcPct val="35000"/>
            </a:spcAft>
          </a:pPr>
          <a:r>
            <a:rPr lang="en-GB" sz="500" kern="1200" dirty="0" err="1" smtClean="0"/>
            <a:t>Axex</a:t>
          </a:r>
          <a:r>
            <a:rPr lang="en-GB" sz="500" kern="1200" dirty="0" smtClean="0"/>
            <a:t> ad sales system</a:t>
          </a:r>
          <a:endParaRPr lang="en-GB" sz="500" kern="1200" dirty="0"/>
        </a:p>
      </dsp:txBody>
      <dsp:txXfrm>
        <a:off x="1188132" y="173106"/>
        <a:ext cx="1188132" cy="1472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48C0-029E-49BB-BFA0-735F0B64C21E}">
      <dsp:nvSpPr>
        <dsp:cNvPr id="0" name=""/>
        <dsp:cNvSpPr/>
      </dsp:nvSpPr>
      <dsp:spPr>
        <a:xfrm>
          <a:off x="1559138" y="1188399"/>
          <a:ext cx="825624" cy="825624"/>
        </a:xfrm>
        <a:prstGeom prst="roundRect">
          <a:avLst/>
        </a:prstGeom>
        <a:solidFill>
          <a:schemeClr val="accent2">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en-GB" sz="1000" kern="1200" dirty="0" smtClean="0"/>
            <a:t>IncenTV</a:t>
          </a:r>
          <a:endParaRPr lang="en-GB" sz="1000" kern="1200" dirty="0"/>
        </a:p>
      </dsp:txBody>
      <dsp:txXfrm>
        <a:off x="1599442" y="1228703"/>
        <a:ext cx="745016" cy="745016"/>
      </dsp:txXfrm>
    </dsp:sp>
    <dsp:sp modelId="{D7846294-3156-472E-B763-7D843E321319}">
      <dsp:nvSpPr>
        <dsp:cNvPr id="0" name=""/>
        <dsp:cNvSpPr/>
      </dsp:nvSpPr>
      <dsp:spPr>
        <a:xfrm rot="16134129">
          <a:off x="1640518" y="871019"/>
          <a:ext cx="634878" cy="0"/>
        </a:xfrm>
        <a:custGeom>
          <a:avLst/>
          <a:gdLst/>
          <a:ahLst/>
          <a:cxnLst/>
          <a:rect l="0" t="0" r="0" b="0"/>
          <a:pathLst>
            <a:path>
              <a:moveTo>
                <a:pt x="0" y="0"/>
              </a:moveTo>
              <a:lnTo>
                <a:pt x="634878" y="0"/>
              </a:lnTo>
            </a:path>
          </a:pathLst>
        </a:custGeom>
        <a:noFill/>
        <a:ln w="425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E9E517-98CC-4742-B259-F441956B6EFA}">
      <dsp:nvSpPr>
        <dsp:cNvPr id="0" name=""/>
        <dsp:cNvSpPr/>
      </dsp:nvSpPr>
      <dsp:spPr>
        <a:xfrm>
          <a:off x="1444149" y="0"/>
          <a:ext cx="1004840" cy="553638"/>
        </a:xfrm>
        <a:prstGeom prst="roundRect">
          <a:avLst/>
        </a:prstGeom>
        <a:solidFill>
          <a:schemeClr val="accent2">
            <a:hueOff val="1170380"/>
            <a:satOff val="-1460"/>
            <a:lumOff val="343"/>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355600">
            <a:lnSpc>
              <a:spcPct val="90000"/>
            </a:lnSpc>
            <a:spcBef>
              <a:spcPct val="0"/>
            </a:spcBef>
            <a:spcAft>
              <a:spcPct val="35000"/>
            </a:spcAft>
          </a:pPr>
          <a:r>
            <a:rPr lang="en-GB" sz="800" kern="1200" dirty="0" smtClean="0"/>
            <a:t>timefree.tv</a:t>
          </a:r>
          <a:endParaRPr lang="en-GB" sz="800" kern="1200" dirty="0"/>
        </a:p>
      </dsp:txBody>
      <dsp:txXfrm>
        <a:off x="1471175" y="27026"/>
        <a:ext cx="950788" cy="499586"/>
      </dsp:txXfrm>
    </dsp:sp>
    <dsp:sp modelId="{D7266BC8-2DA5-443D-94F2-B379FAC5EACE}">
      <dsp:nvSpPr>
        <dsp:cNvPr id="0" name=""/>
        <dsp:cNvSpPr/>
      </dsp:nvSpPr>
      <dsp:spPr>
        <a:xfrm rot="21599998">
          <a:off x="2384762" y="1601211"/>
          <a:ext cx="279849" cy="0"/>
        </a:xfrm>
        <a:custGeom>
          <a:avLst/>
          <a:gdLst/>
          <a:ahLst/>
          <a:cxnLst/>
          <a:rect l="0" t="0" r="0" b="0"/>
          <a:pathLst>
            <a:path>
              <a:moveTo>
                <a:pt x="0" y="0"/>
              </a:moveTo>
              <a:lnTo>
                <a:pt x="279849" y="0"/>
              </a:lnTo>
            </a:path>
          </a:pathLst>
        </a:custGeom>
        <a:noFill/>
        <a:ln w="425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327D00-4F2C-4472-9ECE-707F5A7EF4BC}">
      <dsp:nvSpPr>
        <dsp:cNvPr id="0" name=""/>
        <dsp:cNvSpPr/>
      </dsp:nvSpPr>
      <dsp:spPr>
        <a:xfrm>
          <a:off x="2664611" y="1324627"/>
          <a:ext cx="813107" cy="553168"/>
        </a:xfrm>
        <a:prstGeom prst="roundRect">
          <a:avLst/>
        </a:prstGeom>
        <a:solidFill>
          <a:schemeClr val="accent2">
            <a:hueOff val="2340760"/>
            <a:satOff val="-2919"/>
            <a:lumOff val="68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355600">
            <a:lnSpc>
              <a:spcPct val="90000"/>
            </a:lnSpc>
            <a:spcBef>
              <a:spcPct val="0"/>
            </a:spcBef>
            <a:spcAft>
              <a:spcPct val="35000"/>
            </a:spcAft>
          </a:pPr>
          <a:r>
            <a:rPr lang="en-GB" sz="800" kern="1200" dirty="0" smtClean="0"/>
            <a:t>Engagement Analytics</a:t>
          </a:r>
          <a:endParaRPr lang="en-GB" sz="800" kern="1200" dirty="0"/>
        </a:p>
      </dsp:txBody>
      <dsp:txXfrm>
        <a:off x="2691614" y="1351630"/>
        <a:ext cx="759101" cy="499162"/>
      </dsp:txXfrm>
    </dsp:sp>
    <dsp:sp modelId="{215AF754-AF45-4173-81B9-3ECFAD359E5F}">
      <dsp:nvSpPr>
        <dsp:cNvPr id="0" name=""/>
        <dsp:cNvSpPr/>
      </dsp:nvSpPr>
      <dsp:spPr>
        <a:xfrm rot="5400000">
          <a:off x="1879506" y="2106467"/>
          <a:ext cx="184888" cy="0"/>
        </a:xfrm>
        <a:custGeom>
          <a:avLst/>
          <a:gdLst/>
          <a:ahLst/>
          <a:cxnLst/>
          <a:rect l="0" t="0" r="0" b="0"/>
          <a:pathLst>
            <a:path>
              <a:moveTo>
                <a:pt x="0" y="0"/>
              </a:moveTo>
              <a:lnTo>
                <a:pt x="184888" y="0"/>
              </a:lnTo>
            </a:path>
          </a:pathLst>
        </a:custGeom>
        <a:noFill/>
        <a:ln w="425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A369CB-FF9E-4012-B32F-7911707F89A3}">
      <dsp:nvSpPr>
        <dsp:cNvPr id="0" name=""/>
        <dsp:cNvSpPr/>
      </dsp:nvSpPr>
      <dsp:spPr>
        <a:xfrm>
          <a:off x="1565396" y="2198911"/>
          <a:ext cx="813107" cy="553168"/>
        </a:xfrm>
        <a:prstGeom prst="roundRect">
          <a:avLst/>
        </a:prstGeom>
        <a:solidFill>
          <a:schemeClr val="accent2">
            <a:hueOff val="3511140"/>
            <a:satOff val="-4379"/>
            <a:lumOff val="103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en-GB" sz="1000" kern="1200" dirty="0" err="1" smtClean="0"/>
            <a:t>Touchcast</a:t>
          </a:r>
          <a:r>
            <a:rPr lang="en-GB" sz="1000" kern="1200" dirty="0" smtClean="0"/>
            <a:t> platform</a:t>
          </a:r>
          <a:endParaRPr lang="en-GB" sz="1000" kern="1200" dirty="0"/>
        </a:p>
      </dsp:txBody>
      <dsp:txXfrm>
        <a:off x="1592399" y="2225914"/>
        <a:ext cx="759101" cy="499162"/>
      </dsp:txXfrm>
    </dsp:sp>
    <dsp:sp modelId="{D47D42C1-999B-4854-BDC5-327D2BFF706E}">
      <dsp:nvSpPr>
        <dsp:cNvPr id="0" name=""/>
        <dsp:cNvSpPr/>
      </dsp:nvSpPr>
      <dsp:spPr>
        <a:xfrm rot="10800002">
          <a:off x="1262749" y="1601211"/>
          <a:ext cx="296389" cy="0"/>
        </a:xfrm>
        <a:custGeom>
          <a:avLst/>
          <a:gdLst/>
          <a:ahLst/>
          <a:cxnLst/>
          <a:rect l="0" t="0" r="0" b="0"/>
          <a:pathLst>
            <a:path>
              <a:moveTo>
                <a:pt x="0" y="0"/>
              </a:moveTo>
              <a:lnTo>
                <a:pt x="296389" y="0"/>
              </a:lnTo>
            </a:path>
          </a:pathLst>
        </a:custGeom>
        <a:noFill/>
        <a:ln w="425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29E5FF-5BE4-4681-BCD0-9E2457D1147B}">
      <dsp:nvSpPr>
        <dsp:cNvPr id="0" name=""/>
        <dsp:cNvSpPr/>
      </dsp:nvSpPr>
      <dsp:spPr>
        <a:xfrm>
          <a:off x="482721" y="1324627"/>
          <a:ext cx="780027" cy="553168"/>
        </a:xfrm>
        <a:prstGeom prst="roundRect">
          <a:avLst/>
        </a:prstGeom>
        <a:solidFill>
          <a:schemeClr val="accent2">
            <a:hueOff val="4681520"/>
            <a:satOff val="-5839"/>
            <a:lumOff val="1373"/>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355600">
            <a:lnSpc>
              <a:spcPct val="90000"/>
            </a:lnSpc>
            <a:spcBef>
              <a:spcPct val="0"/>
            </a:spcBef>
            <a:spcAft>
              <a:spcPct val="35000"/>
            </a:spcAft>
          </a:pPr>
          <a:r>
            <a:rPr lang="en-GB" sz="800" kern="1200" dirty="0" smtClean="0"/>
            <a:t>Viewer incentive Vouchers</a:t>
          </a:r>
          <a:endParaRPr lang="en-GB" sz="800" kern="1200" dirty="0"/>
        </a:p>
      </dsp:txBody>
      <dsp:txXfrm>
        <a:off x="509724" y="1351630"/>
        <a:ext cx="726021" cy="49916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62F1B4-138A-40BD-AEEB-AC3B5F5B67C1}" type="datetimeFigureOut">
              <a:rPr lang="en-GB" smtClean="0"/>
              <a:pPr/>
              <a:t>08/10/2014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AD5D9D-7616-422C-9AD3-D084C5CB036E}" type="slidenum">
              <a:rPr lang="en-GB" smtClean="0"/>
              <a:pPr/>
              <a:t>‹#›</a:t>
            </a:fld>
            <a:endParaRPr lang="en-GB"/>
          </a:p>
        </p:txBody>
      </p:sp>
    </p:spTree>
    <p:extLst>
      <p:ext uri="{BB962C8B-B14F-4D97-AF65-F5344CB8AC3E}">
        <p14:creationId xmlns:p14="http://schemas.microsoft.com/office/powerpoint/2010/main" val="3933750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AD5D9D-7616-422C-9AD3-D084C5CB036E}" type="slidenum">
              <a:rPr lang="en-GB" smtClean="0"/>
              <a:pPr/>
              <a:t>6</a:t>
            </a:fld>
            <a:endParaRPr lang="en-GB"/>
          </a:p>
        </p:txBody>
      </p:sp>
    </p:spTree>
    <p:extLst>
      <p:ext uri="{BB962C8B-B14F-4D97-AF65-F5344CB8AC3E}">
        <p14:creationId xmlns:p14="http://schemas.microsoft.com/office/powerpoint/2010/main" val="2555063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AD5D9D-7616-422C-9AD3-D084C5CB036E}" type="slidenum">
              <a:rPr lang="en-GB" smtClean="0"/>
              <a:pPr/>
              <a:t>17</a:t>
            </a:fld>
            <a:endParaRPr lang="en-GB"/>
          </a:p>
        </p:txBody>
      </p:sp>
    </p:spTree>
    <p:extLst>
      <p:ext uri="{BB962C8B-B14F-4D97-AF65-F5344CB8AC3E}">
        <p14:creationId xmlns:p14="http://schemas.microsoft.com/office/powerpoint/2010/main" val="2232932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AD5D9D-7616-422C-9AD3-D084C5CB036E}" type="slidenum">
              <a:rPr lang="en-GB" smtClean="0"/>
              <a:pPr/>
              <a:t>7</a:t>
            </a:fld>
            <a:endParaRPr lang="en-GB"/>
          </a:p>
        </p:txBody>
      </p:sp>
    </p:spTree>
    <p:extLst>
      <p:ext uri="{BB962C8B-B14F-4D97-AF65-F5344CB8AC3E}">
        <p14:creationId xmlns:p14="http://schemas.microsoft.com/office/powerpoint/2010/main" val="2232932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AD5D9D-7616-422C-9AD3-D084C5CB036E}" type="slidenum">
              <a:rPr lang="en-GB" smtClean="0"/>
              <a:pPr/>
              <a:t>8</a:t>
            </a:fld>
            <a:endParaRPr lang="en-GB"/>
          </a:p>
        </p:txBody>
      </p:sp>
    </p:spTree>
    <p:extLst>
      <p:ext uri="{BB962C8B-B14F-4D97-AF65-F5344CB8AC3E}">
        <p14:creationId xmlns:p14="http://schemas.microsoft.com/office/powerpoint/2010/main" val="2916663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AD5D9D-7616-422C-9AD3-D084C5CB036E}" type="slidenum">
              <a:rPr lang="en-GB" smtClean="0"/>
              <a:pPr/>
              <a:t>9</a:t>
            </a:fld>
            <a:endParaRPr lang="en-GB"/>
          </a:p>
        </p:txBody>
      </p:sp>
    </p:spTree>
    <p:extLst>
      <p:ext uri="{BB962C8B-B14F-4D97-AF65-F5344CB8AC3E}">
        <p14:creationId xmlns:p14="http://schemas.microsoft.com/office/powerpoint/2010/main" val="2916663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AD5D9D-7616-422C-9AD3-D084C5CB036E}" type="slidenum">
              <a:rPr lang="en-GB" smtClean="0"/>
              <a:pPr/>
              <a:t>10</a:t>
            </a:fld>
            <a:endParaRPr lang="en-GB"/>
          </a:p>
        </p:txBody>
      </p:sp>
    </p:spTree>
    <p:extLst>
      <p:ext uri="{BB962C8B-B14F-4D97-AF65-F5344CB8AC3E}">
        <p14:creationId xmlns:p14="http://schemas.microsoft.com/office/powerpoint/2010/main" val="2232932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AD5D9D-7616-422C-9AD3-D084C5CB036E}" type="slidenum">
              <a:rPr lang="en-GB" smtClean="0"/>
              <a:pPr/>
              <a:t>11</a:t>
            </a:fld>
            <a:endParaRPr lang="en-GB"/>
          </a:p>
        </p:txBody>
      </p:sp>
    </p:spTree>
    <p:extLst>
      <p:ext uri="{BB962C8B-B14F-4D97-AF65-F5344CB8AC3E}">
        <p14:creationId xmlns:p14="http://schemas.microsoft.com/office/powerpoint/2010/main" val="1784398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AD5D9D-7616-422C-9AD3-D084C5CB036E}" type="slidenum">
              <a:rPr lang="en-GB" smtClean="0"/>
              <a:pPr/>
              <a:t>14</a:t>
            </a:fld>
            <a:endParaRPr lang="en-GB"/>
          </a:p>
        </p:txBody>
      </p:sp>
    </p:spTree>
    <p:extLst>
      <p:ext uri="{BB962C8B-B14F-4D97-AF65-F5344CB8AC3E}">
        <p14:creationId xmlns:p14="http://schemas.microsoft.com/office/powerpoint/2010/main" val="2232932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AD5D9D-7616-422C-9AD3-D084C5CB036E}" type="slidenum">
              <a:rPr lang="en-GB" smtClean="0"/>
              <a:pPr/>
              <a:t>15</a:t>
            </a:fld>
            <a:endParaRPr lang="en-GB"/>
          </a:p>
        </p:txBody>
      </p:sp>
    </p:spTree>
    <p:extLst>
      <p:ext uri="{BB962C8B-B14F-4D97-AF65-F5344CB8AC3E}">
        <p14:creationId xmlns:p14="http://schemas.microsoft.com/office/powerpoint/2010/main" val="2232932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AD5D9D-7616-422C-9AD3-D084C5CB036E}" type="slidenum">
              <a:rPr lang="en-GB" smtClean="0"/>
              <a:pPr/>
              <a:t>16</a:t>
            </a:fld>
            <a:endParaRPr lang="en-GB"/>
          </a:p>
        </p:txBody>
      </p:sp>
    </p:spTree>
    <p:extLst>
      <p:ext uri="{BB962C8B-B14F-4D97-AF65-F5344CB8AC3E}">
        <p14:creationId xmlns:p14="http://schemas.microsoft.com/office/powerpoint/2010/main" val="2232932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143D298-79BA-4628-9E29-D632FB6125C4}" type="datetime1">
              <a:rPr lang="en-GB" smtClean="0"/>
              <a:t>08/10/2014</a:t>
            </a:fld>
            <a:endParaRPr lang="en-GB"/>
          </a:p>
        </p:txBody>
      </p:sp>
      <p:sp>
        <p:nvSpPr>
          <p:cNvPr id="5" name="Footer Placeholder 4"/>
          <p:cNvSpPr>
            <a:spLocks noGrp="1"/>
          </p:cNvSpPr>
          <p:nvPr>
            <p:ph type="ftr" sz="quarter" idx="11"/>
          </p:nvPr>
        </p:nvSpPr>
        <p:spPr/>
        <p:txBody>
          <a:bodyPr/>
          <a:lstStyle/>
          <a:p>
            <a:r>
              <a:rPr lang="en-GB" smtClean="0"/>
              <a:t>In commercial confidence</a:t>
            </a:r>
            <a:endParaRPr lang="en-GB"/>
          </a:p>
        </p:txBody>
      </p:sp>
      <p:sp>
        <p:nvSpPr>
          <p:cNvPr id="6" name="Slide Number Placeholder 5"/>
          <p:cNvSpPr>
            <a:spLocks noGrp="1"/>
          </p:cNvSpPr>
          <p:nvPr>
            <p:ph type="sldNum" sz="quarter" idx="12"/>
          </p:nvPr>
        </p:nvSpPr>
        <p:spPr/>
        <p:txBody>
          <a:bodyPr/>
          <a:lstStyle/>
          <a:p>
            <a:fld id="{00F5A992-A653-442B-B1DE-66982E3A62A2}" type="slidenum">
              <a:rPr lang="en-GB" smtClean="0"/>
              <a:pPr/>
              <a:t>‹#›</a:t>
            </a:fld>
            <a:endParaRPr lang="en-GB"/>
          </a:p>
        </p:txBody>
      </p:sp>
    </p:spTree>
    <p:extLst>
      <p:ext uri="{BB962C8B-B14F-4D97-AF65-F5344CB8AC3E}">
        <p14:creationId xmlns:p14="http://schemas.microsoft.com/office/powerpoint/2010/main" val="1485876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D54182-9B74-44C5-A39B-1F964FA903F1}" type="datetime1">
              <a:rPr lang="en-GB" smtClean="0"/>
              <a:t>08/10/2014</a:t>
            </a:fld>
            <a:endParaRPr lang="en-GB"/>
          </a:p>
        </p:txBody>
      </p:sp>
      <p:sp>
        <p:nvSpPr>
          <p:cNvPr id="5" name="Footer Placeholder 4"/>
          <p:cNvSpPr>
            <a:spLocks noGrp="1"/>
          </p:cNvSpPr>
          <p:nvPr>
            <p:ph type="ftr" sz="quarter" idx="11"/>
          </p:nvPr>
        </p:nvSpPr>
        <p:spPr/>
        <p:txBody>
          <a:bodyPr/>
          <a:lstStyle/>
          <a:p>
            <a:r>
              <a:rPr lang="en-GB" smtClean="0"/>
              <a:t>In commercial confidence</a:t>
            </a:r>
            <a:endParaRPr lang="en-GB"/>
          </a:p>
        </p:txBody>
      </p:sp>
      <p:sp>
        <p:nvSpPr>
          <p:cNvPr id="6" name="Slide Number Placeholder 5"/>
          <p:cNvSpPr>
            <a:spLocks noGrp="1"/>
          </p:cNvSpPr>
          <p:nvPr>
            <p:ph type="sldNum" sz="quarter" idx="12"/>
          </p:nvPr>
        </p:nvSpPr>
        <p:spPr/>
        <p:txBody>
          <a:bodyPr/>
          <a:lstStyle/>
          <a:p>
            <a:fld id="{00F5A992-A653-442B-B1DE-66982E3A62A2}" type="slidenum">
              <a:rPr lang="en-GB" smtClean="0"/>
              <a:pPr/>
              <a:t>‹#›</a:t>
            </a:fld>
            <a:endParaRPr lang="en-GB"/>
          </a:p>
        </p:txBody>
      </p:sp>
    </p:spTree>
    <p:extLst>
      <p:ext uri="{BB962C8B-B14F-4D97-AF65-F5344CB8AC3E}">
        <p14:creationId xmlns:p14="http://schemas.microsoft.com/office/powerpoint/2010/main" val="3396718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FC4E5A-B21C-4CFA-85B4-0A18E194B284}" type="datetime1">
              <a:rPr lang="en-GB" smtClean="0"/>
              <a:t>08/10/2014</a:t>
            </a:fld>
            <a:endParaRPr lang="en-GB"/>
          </a:p>
        </p:txBody>
      </p:sp>
      <p:sp>
        <p:nvSpPr>
          <p:cNvPr id="5" name="Footer Placeholder 4"/>
          <p:cNvSpPr>
            <a:spLocks noGrp="1"/>
          </p:cNvSpPr>
          <p:nvPr>
            <p:ph type="ftr" sz="quarter" idx="11"/>
          </p:nvPr>
        </p:nvSpPr>
        <p:spPr/>
        <p:txBody>
          <a:bodyPr/>
          <a:lstStyle/>
          <a:p>
            <a:r>
              <a:rPr lang="en-GB" smtClean="0"/>
              <a:t>In commercial confidence</a:t>
            </a:r>
            <a:endParaRPr lang="en-GB"/>
          </a:p>
        </p:txBody>
      </p:sp>
      <p:sp>
        <p:nvSpPr>
          <p:cNvPr id="6" name="Slide Number Placeholder 5"/>
          <p:cNvSpPr>
            <a:spLocks noGrp="1"/>
          </p:cNvSpPr>
          <p:nvPr>
            <p:ph type="sldNum" sz="quarter" idx="12"/>
          </p:nvPr>
        </p:nvSpPr>
        <p:spPr/>
        <p:txBody>
          <a:bodyPr/>
          <a:lstStyle/>
          <a:p>
            <a:fld id="{00F5A992-A653-442B-B1DE-66982E3A62A2}" type="slidenum">
              <a:rPr lang="en-GB" smtClean="0"/>
              <a:pPr/>
              <a:t>‹#›</a:t>
            </a:fld>
            <a:endParaRPr lang="en-GB"/>
          </a:p>
        </p:txBody>
      </p:sp>
    </p:spTree>
    <p:extLst>
      <p:ext uri="{BB962C8B-B14F-4D97-AF65-F5344CB8AC3E}">
        <p14:creationId xmlns:p14="http://schemas.microsoft.com/office/powerpoint/2010/main" val="3717931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82952" cy="1143000"/>
          </a:xfr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9D38970-191B-43DF-B66D-D830D72F3D78}" type="datetime1">
              <a:rPr lang="en-GB" smtClean="0"/>
              <a:t>08/10/2014</a:t>
            </a:fld>
            <a:endParaRPr lang="en-GB"/>
          </a:p>
        </p:txBody>
      </p:sp>
      <p:sp>
        <p:nvSpPr>
          <p:cNvPr id="5" name="Footer Placeholder 4"/>
          <p:cNvSpPr>
            <a:spLocks noGrp="1"/>
          </p:cNvSpPr>
          <p:nvPr>
            <p:ph type="ftr" sz="quarter" idx="11"/>
          </p:nvPr>
        </p:nvSpPr>
        <p:spPr/>
        <p:txBody>
          <a:bodyPr/>
          <a:lstStyle/>
          <a:p>
            <a:r>
              <a:rPr lang="en-GB" dirty="0" smtClean="0"/>
              <a:t>In commercial confidence</a:t>
            </a:r>
            <a:endParaRPr lang="en-GB" dirty="0"/>
          </a:p>
        </p:txBody>
      </p:sp>
      <p:sp>
        <p:nvSpPr>
          <p:cNvPr id="6" name="Slide Number Placeholder 5"/>
          <p:cNvSpPr>
            <a:spLocks noGrp="1"/>
          </p:cNvSpPr>
          <p:nvPr>
            <p:ph type="sldNum" sz="quarter" idx="12"/>
          </p:nvPr>
        </p:nvSpPr>
        <p:spPr/>
        <p:txBody>
          <a:bodyPr/>
          <a:lstStyle/>
          <a:p>
            <a:r>
              <a:rPr lang="en-GB" dirty="0" smtClean="0"/>
              <a:t>Page - </a:t>
            </a:r>
            <a:fld id="{00F5A992-A653-442B-B1DE-66982E3A62A2}" type="slidenum">
              <a:rPr lang="en-GB" smtClean="0"/>
              <a:pPr/>
              <a:t>‹#›</a:t>
            </a:fld>
            <a:endParaRPr lang="en-GB" dirty="0"/>
          </a:p>
        </p:txBody>
      </p:sp>
      <p:pic>
        <p:nvPicPr>
          <p:cNvPr id="7" name="Picture 6"/>
          <p:cNvPicPr>
            <a:picLocks noChangeAspect="1" noChangeArrowheads="1"/>
          </p:cNvPicPr>
          <p:nvPr userDrawn="1"/>
        </p:nvPicPr>
        <p:blipFill>
          <a:blip r:embed="rId2" cstate="print"/>
          <a:srcRect/>
          <a:stretch>
            <a:fillRect/>
          </a:stretch>
        </p:blipFill>
        <p:spPr bwMode="auto">
          <a:xfrm>
            <a:off x="6956356" y="349660"/>
            <a:ext cx="1680752" cy="6761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76504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AA54F9-35CA-4E1D-9852-B689CD837F48}" type="datetime1">
              <a:rPr lang="en-GB" smtClean="0"/>
              <a:t>08/10/2014</a:t>
            </a:fld>
            <a:endParaRPr lang="en-GB"/>
          </a:p>
        </p:txBody>
      </p:sp>
      <p:sp>
        <p:nvSpPr>
          <p:cNvPr id="5" name="Footer Placeholder 4"/>
          <p:cNvSpPr>
            <a:spLocks noGrp="1"/>
          </p:cNvSpPr>
          <p:nvPr>
            <p:ph type="ftr" sz="quarter" idx="11"/>
          </p:nvPr>
        </p:nvSpPr>
        <p:spPr/>
        <p:txBody>
          <a:bodyPr/>
          <a:lstStyle/>
          <a:p>
            <a:r>
              <a:rPr lang="en-GB" smtClean="0"/>
              <a:t>In commercial confidence</a:t>
            </a:r>
            <a:endParaRPr lang="en-GB"/>
          </a:p>
        </p:txBody>
      </p:sp>
      <p:sp>
        <p:nvSpPr>
          <p:cNvPr id="6" name="Slide Number Placeholder 5"/>
          <p:cNvSpPr>
            <a:spLocks noGrp="1"/>
          </p:cNvSpPr>
          <p:nvPr>
            <p:ph type="sldNum" sz="quarter" idx="12"/>
          </p:nvPr>
        </p:nvSpPr>
        <p:spPr/>
        <p:txBody>
          <a:bodyPr/>
          <a:lstStyle/>
          <a:p>
            <a:fld id="{00F5A992-A653-442B-B1DE-66982E3A62A2}" type="slidenum">
              <a:rPr lang="en-GB" smtClean="0"/>
              <a:pPr/>
              <a:t>‹#›</a:t>
            </a:fld>
            <a:endParaRPr lang="en-GB"/>
          </a:p>
        </p:txBody>
      </p:sp>
    </p:spTree>
    <p:extLst>
      <p:ext uri="{BB962C8B-B14F-4D97-AF65-F5344CB8AC3E}">
        <p14:creationId xmlns:p14="http://schemas.microsoft.com/office/powerpoint/2010/main" val="2018631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A393C5E-FAC0-4A2D-B4E9-1156263A58DB}" type="datetime1">
              <a:rPr lang="en-GB" smtClean="0"/>
              <a:t>08/10/2014</a:t>
            </a:fld>
            <a:endParaRPr lang="en-GB"/>
          </a:p>
        </p:txBody>
      </p:sp>
      <p:sp>
        <p:nvSpPr>
          <p:cNvPr id="6" name="Footer Placeholder 5"/>
          <p:cNvSpPr>
            <a:spLocks noGrp="1"/>
          </p:cNvSpPr>
          <p:nvPr>
            <p:ph type="ftr" sz="quarter" idx="11"/>
          </p:nvPr>
        </p:nvSpPr>
        <p:spPr/>
        <p:txBody>
          <a:bodyPr/>
          <a:lstStyle/>
          <a:p>
            <a:r>
              <a:rPr lang="en-GB" smtClean="0"/>
              <a:t>In commercial confidence</a:t>
            </a:r>
            <a:endParaRPr lang="en-GB"/>
          </a:p>
        </p:txBody>
      </p:sp>
      <p:sp>
        <p:nvSpPr>
          <p:cNvPr id="7" name="Slide Number Placeholder 6"/>
          <p:cNvSpPr>
            <a:spLocks noGrp="1"/>
          </p:cNvSpPr>
          <p:nvPr>
            <p:ph type="sldNum" sz="quarter" idx="12"/>
          </p:nvPr>
        </p:nvSpPr>
        <p:spPr/>
        <p:txBody>
          <a:bodyPr/>
          <a:lstStyle/>
          <a:p>
            <a:fld id="{00F5A992-A653-442B-B1DE-66982E3A62A2}" type="slidenum">
              <a:rPr lang="en-GB" smtClean="0"/>
              <a:pPr/>
              <a:t>‹#›</a:t>
            </a:fld>
            <a:endParaRPr lang="en-GB"/>
          </a:p>
        </p:txBody>
      </p:sp>
    </p:spTree>
    <p:extLst>
      <p:ext uri="{BB962C8B-B14F-4D97-AF65-F5344CB8AC3E}">
        <p14:creationId xmlns:p14="http://schemas.microsoft.com/office/powerpoint/2010/main" val="2829727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1EA3681-DD42-4F49-80F9-0DB849978A22}" type="datetime1">
              <a:rPr lang="en-GB" smtClean="0"/>
              <a:t>08/10/2014</a:t>
            </a:fld>
            <a:endParaRPr lang="en-GB"/>
          </a:p>
        </p:txBody>
      </p:sp>
      <p:sp>
        <p:nvSpPr>
          <p:cNvPr id="8" name="Footer Placeholder 7"/>
          <p:cNvSpPr>
            <a:spLocks noGrp="1"/>
          </p:cNvSpPr>
          <p:nvPr>
            <p:ph type="ftr" sz="quarter" idx="11"/>
          </p:nvPr>
        </p:nvSpPr>
        <p:spPr/>
        <p:txBody>
          <a:bodyPr/>
          <a:lstStyle/>
          <a:p>
            <a:r>
              <a:rPr lang="en-GB" smtClean="0"/>
              <a:t>In commercial confidence</a:t>
            </a:r>
            <a:endParaRPr lang="en-GB"/>
          </a:p>
        </p:txBody>
      </p:sp>
      <p:sp>
        <p:nvSpPr>
          <p:cNvPr id="9" name="Slide Number Placeholder 8"/>
          <p:cNvSpPr>
            <a:spLocks noGrp="1"/>
          </p:cNvSpPr>
          <p:nvPr>
            <p:ph type="sldNum" sz="quarter" idx="12"/>
          </p:nvPr>
        </p:nvSpPr>
        <p:spPr/>
        <p:txBody>
          <a:bodyPr/>
          <a:lstStyle/>
          <a:p>
            <a:fld id="{00F5A992-A653-442B-B1DE-66982E3A62A2}" type="slidenum">
              <a:rPr lang="en-GB" smtClean="0"/>
              <a:pPr/>
              <a:t>‹#›</a:t>
            </a:fld>
            <a:endParaRPr lang="en-GB"/>
          </a:p>
        </p:txBody>
      </p:sp>
    </p:spTree>
    <p:extLst>
      <p:ext uri="{BB962C8B-B14F-4D97-AF65-F5344CB8AC3E}">
        <p14:creationId xmlns:p14="http://schemas.microsoft.com/office/powerpoint/2010/main" val="2726429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C957C58-0AE2-47F8-A2FA-F4DD650B19D4}" type="datetime1">
              <a:rPr lang="en-GB" smtClean="0"/>
              <a:t>08/10/2014</a:t>
            </a:fld>
            <a:endParaRPr lang="en-GB"/>
          </a:p>
        </p:txBody>
      </p:sp>
      <p:sp>
        <p:nvSpPr>
          <p:cNvPr id="4" name="Footer Placeholder 3"/>
          <p:cNvSpPr>
            <a:spLocks noGrp="1"/>
          </p:cNvSpPr>
          <p:nvPr>
            <p:ph type="ftr" sz="quarter" idx="11"/>
          </p:nvPr>
        </p:nvSpPr>
        <p:spPr/>
        <p:txBody>
          <a:bodyPr/>
          <a:lstStyle/>
          <a:p>
            <a:r>
              <a:rPr lang="en-GB" smtClean="0"/>
              <a:t>In commercial confidence</a:t>
            </a:r>
            <a:endParaRPr lang="en-GB"/>
          </a:p>
        </p:txBody>
      </p:sp>
      <p:sp>
        <p:nvSpPr>
          <p:cNvPr id="5" name="Slide Number Placeholder 4"/>
          <p:cNvSpPr>
            <a:spLocks noGrp="1"/>
          </p:cNvSpPr>
          <p:nvPr>
            <p:ph type="sldNum" sz="quarter" idx="12"/>
          </p:nvPr>
        </p:nvSpPr>
        <p:spPr/>
        <p:txBody>
          <a:bodyPr/>
          <a:lstStyle/>
          <a:p>
            <a:fld id="{00F5A992-A653-442B-B1DE-66982E3A62A2}" type="slidenum">
              <a:rPr lang="en-GB" smtClean="0"/>
              <a:pPr/>
              <a:t>‹#›</a:t>
            </a:fld>
            <a:endParaRPr lang="en-GB"/>
          </a:p>
        </p:txBody>
      </p:sp>
    </p:spTree>
    <p:extLst>
      <p:ext uri="{BB962C8B-B14F-4D97-AF65-F5344CB8AC3E}">
        <p14:creationId xmlns:p14="http://schemas.microsoft.com/office/powerpoint/2010/main" val="4078442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98189-FB06-45E3-8E9E-69E1B10E0E76}" type="datetime1">
              <a:rPr lang="en-GB" smtClean="0"/>
              <a:t>08/10/2014</a:t>
            </a:fld>
            <a:endParaRPr lang="en-GB"/>
          </a:p>
        </p:txBody>
      </p:sp>
      <p:sp>
        <p:nvSpPr>
          <p:cNvPr id="3" name="Footer Placeholder 2"/>
          <p:cNvSpPr>
            <a:spLocks noGrp="1"/>
          </p:cNvSpPr>
          <p:nvPr>
            <p:ph type="ftr" sz="quarter" idx="11"/>
          </p:nvPr>
        </p:nvSpPr>
        <p:spPr/>
        <p:txBody>
          <a:bodyPr/>
          <a:lstStyle/>
          <a:p>
            <a:r>
              <a:rPr lang="en-GB" smtClean="0"/>
              <a:t>In commercial confidence</a:t>
            </a:r>
            <a:endParaRPr lang="en-GB"/>
          </a:p>
        </p:txBody>
      </p:sp>
      <p:sp>
        <p:nvSpPr>
          <p:cNvPr id="4" name="Slide Number Placeholder 3"/>
          <p:cNvSpPr>
            <a:spLocks noGrp="1"/>
          </p:cNvSpPr>
          <p:nvPr>
            <p:ph type="sldNum" sz="quarter" idx="12"/>
          </p:nvPr>
        </p:nvSpPr>
        <p:spPr/>
        <p:txBody>
          <a:bodyPr/>
          <a:lstStyle/>
          <a:p>
            <a:fld id="{00F5A992-A653-442B-B1DE-66982E3A62A2}" type="slidenum">
              <a:rPr lang="en-GB" smtClean="0"/>
              <a:pPr/>
              <a:t>‹#›</a:t>
            </a:fld>
            <a:endParaRPr lang="en-GB"/>
          </a:p>
        </p:txBody>
      </p:sp>
    </p:spTree>
    <p:extLst>
      <p:ext uri="{BB962C8B-B14F-4D97-AF65-F5344CB8AC3E}">
        <p14:creationId xmlns:p14="http://schemas.microsoft.com/office/powerpoint/2010/main" val="2815629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FD5A14-E560-448E-9D68-C25BE48AB4C9}" type="datetime1">
              <a:rPr lang="en-GB" smtClean="0"/>
              <a:t>08/10/2014</a:t>
            </a:fld>
            <a:endParaRPr lang="en-GB"/>
          </a:p>
        </p:txBody>
      </p:sp>
      <p:sp>
        <p:nvSpPr>
          <p:cNvPr id="6" name="Footer Placeholder 5"/>
          <p:cNvSpPr>
            <a:spLocks noGrp="1"/>
          </p:cNvSpPr>
          <p:nvPr>
            <p:ph type="ftr" sz="quarter" idx="11"/>
          </p:nvPr>
        </p:nvSpPr>
        <p:spPr/>
        <p:txBody>
          <a:bodyPr/>
          <a:lstStyle/>
          <a:p>
            <a:r>
              <a:rPr lang="en-GB" smtClean="0"/>
              <a:t>In commercial confidence</a:t>
            </a:r>
            <a:endParaRPr lang="en-GB"/>
          </a:p>
        </p:txBody>
      </p:sp>
      <p:sp>
        <p:nvSpPr>
          <p:cNvPr id="7" name="Slide Number Placeholder 6"/>
          <p:cNvSpPr>
            <a:spLocks noGrp="1"/>
          </p:cNvSpPr>
          <p:nvPr>
            <p:ph type="sldNum" sz="quarter" idx="12"/>
          </p:nvPr>
        </p:nvSpPr>
        <p:spPr/>
        <p:txBody>
          <a:bodyPr/>
          <a:lstStyle/>
          <a:p>
            <a:fld id="{00F5A992-A653-442B-B1DE-66982E3A62A2}" type="slidenum">
              <a:rPr lang="en-GB" smtClean="0"/>
              <a:pPr/>
              <a:t>‹#›</a:t>
            </a:fld>
            <a:endParaRPr lang="en-GB"/>
          </a:p>
        </p:txBody>
      </p:sp>
    </p:spTree>
    <p:extLst>
      <p:ext uri="{BB962C8B-B14F-4D97-AF65-F5344CB8AC3E}">
        <p14:creationId xmlns:p14="http://schemas.microsoft.com/office/powerpoint/2010/main" val="227738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C2B70D-E505-4EF2-8385-58838B89860C}" type="datetime1">
              <a:rPr lang="en-GB" smtClean="0"/>
              <a:t>08/10/2014</a:t>
            </a:fld>
            <a:endParaRPr lang="en-GB"/>
          </a:p>
        </p:txBody>
      </p:sp>
      <p:sp>
        <p:nvSpPr>
          <p:cNvPr id="6" name="Footer Placeholder 5"/>
          <p:cNvSpPr>
            <a:spLocks noGrp="1"/>
          </p:cNvSpPr>
          <p:nvPr>
            <p:ph type="ftr" sz="quarter" idx="11"/>
          </p:nvPr>
        </p:nvSpPr>
        <p:spPr/>
        <p:txBody>
          <a:bodyPr/>
          <a:lstStyle/>
          <a:p>
            <a:r>
              <a:rPr lang="en-GB" smtClean="0"/>
              <a:t>In commercial confidence</a:t>
            </a:r>
            <a:endParaRPr lang="en-GB"/>
          </a:p>
        </p:txBody>
      </p:sp>
      <p:sp>
        <p:nvSpPr>
          <p:cNvPr id="7" name="Slide Number Placeholder 6"/>
          <p:cNvSpPr>
            <a:spLocks noGrp="1"/>
          </p:cNvSpPr>
          <p:nvPr>
            <p:ph type="sldNum" sz="quarter" idx="12"/>
          </p:nvPr>
        </p:nvSpPr>
        <p:spPr/>
        <p:txBody>
          <a:bodyPr/>
          <a:lstStyle/>
          <a:p>
            <a:fld id="{00F5A992-A653-442B-B1DE-66982E3A62A2}" type="slidenum">
              <a:rPr lang="en-GB" smtClean="0"/>
              <a:pPr/>
              <a:t>‹#›</a:t>
            </a:fld>
            <a:endParaRPr lang="en-GB"/>
          </a:p>
        </p:txBody>
      </p:sp>
    </p:spTree>
    <p:extLst>
      <p:ext uri="{BB962C8B-B14F-4D97-AF65-F5344CB8AC3E}">
        <p14:creationId xmlns:p14="http://schemas.microsoft.com/office/powerpoint/2010/main" val="13287396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E4DB3C-1273-47AF-ADAA-5D10932C37C9}" type="datetime1">
              <a:rPr lang="en-GB" smtClean="0"/>
              <a:t>08/10/2014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In commercial confidence</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F5A992-A653-442B-B1DE-66982E3A62A2}" type="slidenum">
              <a:rPr lang="en-GB" smtClean="0"/>
              <a:pPr/>
              <a:t>‹#›</a:t>
            </a:fld>
            <a:endParaRPr lang="en-GB"/>
          </a:p>
        </p:txBody>
      </p:sp>
    </p:spTree>
    <p:extLst>
      <p:ext uri="{BB962C8B-B14F-4D97-AF65-F5344CB8AC3E}">
        <p14:creationId xmlns:p14="http://schemas.microsoft.com/office/powerpoint/2010/main" val="652873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8.jpg"/><Relationship Id="rId6" Type="http://schemas.openxmlformats.org/officeDocument/2006/relationships/image" Target="../media/image9.jpg"/><Relationship Id="rId7" Type="http://schemas.openxmlformats.org/officeDocument/2006/relationships/image" Target="../media/image10.jpg"/><Relationship Id="rId8"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1" Type="http://schemas.openxmlformats.org/officeDocument/2006/relationships/diagramColors" Target="../diagrams/colors3.xml"/><Relationship Id="rId12"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diagramData" Target="../diagrams/data3.xml"/><Relationship Id="rId9" Type="http://schemas.openxmlformats.org/officeDocument/2006/relationships/diagramLayout" Target="../diagrams/layout3.xml"/><Relationship Id="rId10"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55576" y="4797152"/>
            <a:ext cx="6400800" cy="1752600"/>
          </a:xfrm>
        </p:spPr>
        <p:txBody>
          <a:bodyPr/>
          <a:lstStyle/>
          <a:p>
            <a:pPr algn="l"/>
            <a:r>
              <a:rPr lang="en-GB" sz="3600" b="1" dirty="0" smtClean="0"/>
              <a:t>INVESTOR PRESENTATION</a:t>
            </a:r>
          </a:p>
          <a:p>
            <a:pPr algn="l"/>
            <a:r>
              <a:rPr lang="en-GB" sz="2800" dirty="0" smtClean="0"/>
              <a:t>Confidential  </a:t>
            </a:r>
          </a:p>
        </p:txBody>
      </p:sp>
      <p:pic>
        <p:nvPicPr>
          <p:cNvPr id="4" name="Shape 19"/>
          <p:cNvPicPr preferRelativeResize="0"/>
          <p:nvPr/>
        </p:nvPicPr>
        <p:blipFill>
          <a:blip r:embed="rId2" cstate="print">
            <a:alphaModFix/>
          </a:blip>
          <a:stretch>
            <a:fillRect/>
          </a:stretch>
        </p:blipFill>
        <p:spPr>
          <a:xfrm>
            <a:off x="395536" y="404664"/>
            <a:ext cx="8002076" cy="4271775"/>
          </a:xfrm>
          <a:prstGeom prst="rect">
            <a:avLst/>
          </a:prstGeom>
          <a:noFill/>
          <a:ln>
            <a:noFill/>
          </a:ln>
        </p:spPr>
      </p:pic>
    </p:spTree>
    <p:extLst>
      <p:ext uri="{BB962C8B-B14F-4D97-AF65-F5344CB8AC3E}">
        <p14:creationId xmlns:p14="http://schemas.microsoft.com/office/powerpoint/2010/main" val="137243316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4295" y="1268759"/>
            <a:ext cx="3146177" cy="2355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4295" y="3789040"/>
            <a:ext cx="3130252" cy="2252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pPr algn="l">
              <a:spcBef>
                <a:spcPct val="20000"/>
              </a:spcBef>
            </a:pPr>
            <a:r>
              <a:rPr lang="en-GB" sz="3600" b="1" dirty="0" smtClean="0">
                <a:solidFill>
                  <a:schemeClr val="tx1">
                    <a:tint val="75000"/>
                  </a:schemeClr>
                </a:solidFill>
                <a:latin typeface="+mn-lt"/>
                <a:ea typeface="+mn-ea"/>
                <a:cs typeface="+mn-cs"/>
              </a:rPr>
              <a:t>Generating revenue – </a:t>
            </a:r>
            <a:r>
              <a:rPr lang="en-GB" sz="3600" b="1" dirty="0" smtClean="0">
                <a:solidFill>
                  <a:srgbClr val="FF0000"/>
                </a:solidFill>
                <a:latin typeface="+mn-lt"/>
                <a:ea typeface="+mn-ea"/>
                <a:cs typeface="+mn-cs"/>
              </a:rPr>
              <a:t>To update!!</a:t>
            </a:r>
            <a:endParaRPr lang="en-GB" sz="3600" b="1" dirty="0">
              <a:solidFill>
                <a:srgbClr val="FF0000"/>
              </a:solidFill>
              <a:latin typeface="+mn-lt"/>
              <a:ea typeface="+mn-ea"/>
              <a:cs typeface="+mn-cs"/>
            </a:endParaRPr>
          </a:p>
        </p:txBody>
      </p:sp>
      <p:sp>
        <p:nvSpPr>
          <p:cNvPr id="3" name="Content Placeholder 2"/>
          <p:cNvSpPr>
            <a:spLocks noGrp="1"/>
          </p:cNvSpPr>
          <p:nvPr>
            <p:ph idx="1"/>
          </p:nvPr>
        </p:nvSpPr>
        <p:spPr>
          <a:xfrm>
            <a:off x="467544" y="1340769"/>
            <a:ext cx="4608512" cy="1368151"/>
          </a:xfrm>
        </p:spPr>
        <p:txBody>
          <a:bodyPr>
            <a:noAutofit/>
          </a:bodyPr>
          <a:lstStyle/>
          <a:p>
            <a:pPr>
              <a:spcBef>
                <a:spcPts val="1000"/>
              </a:spcBef>
              <a:buFont typeface="Wingdings" panose="05000000000000000000" pitchFamily="2" charset="2"/>
              <a:buChar char="§"/>
              <a:tabLst>
                <a:tab pos="361950" algn="l"/>
              </a:tabLst>
            </a:pPr>
            <a:r>
              <a:rPr lang="en-GB" sz="1600" dirty="0" smtClean="0">
                <a:solidFill>
                  <a:schemeClr val="tx2"/>
                </a:solidFill>
              </a:rPr>
              <a:t>Video advertising</a:t>
            </a:r>
          </a:p>
          <a:p>
            <a:pPr lvl="1">
              <a:spcBef>
                <a:spcPts val="0"/>
              </a:spcBef>
              <a:buFont typeface="Wingdings" panose="05000000000000000000" pitchFamily="2" charset="2"/>
              <a:buChar char="§"/>
              <a:tabLst>
                <a:tab pos="361950" algn="l"/>
              </a:tabLst>
            </a:pPr>
            <a:r>
              <a:rPr lang="en-GB" sz="1200" dirty="0" smtClean="0">
                <a:solidFill>
                  <a:schemeClr val="tx1">
                    <a:lumMod val="75000"/>
                    <a:lumOff val="25000"/>
                  </a:schemeClr>
                </a:solidFill>
              </a:rPr>
              <a:t>Pre-roll on all channels. Does not require commercial agreement with the channel</a:t>
            </a:r>
          </a:p>
          <a:p>
            <a:pPr lvl="1">
              <a:spcBef>
                <a:spcPts val="0"/>
              </a:spcBef>
              <a:buFont typeface="Wingdings" panose="05000000000000000000" pitchFamily="2" charset="2"/>
              <a:buChar char="§"/>
              <a:tabLst>
                <a:tab pos="361950" algn="l"/>
              </a:tabLst>
            </a:pPr>
            <a:r>
              <a:rPr lang="en-GB" sz="1200" dirty="0" smtClean="0">
                <a:solidFill>
                  <a:schemeClr val="tx1">
                    <a:lumMod val="75000"/>
                    <a:lumOff val="25000"/>
                  </a:schemeClr>
                </a:solidFill>
              </a:rPr>
              <a:t>Dynamic replacement of in-stream ad breaks forecast from month 7 onwards after development work delivered</a:t>
            </a:r>
          </a:p>
          <a:p>
            <a:pPr lvl="1">
              <a:spcBef>
                <a:spcPts val="0"/>
              </a:spcBef>
              <a:buFont typeface="Wingdings" panose="05000000000000000000" pitchFamily="2" charset="2"/>
              <a:buChar char="§"/>
              <a:tabLst>
                <a:tab pos="361950" algn="l"/>
              </a:tabLst>
            </a:pPr>
            <a:r>
              <a:rPr lang="en-GB" sz="1200" dirty="0" smtClean="0">
                <a:solidFill>
                  <a:schemeClr val="tx1">
                    <a:lumMod val="75000"/>
                    <a:lumOff val="25000"/>
                  </a:schemeClr>
                </a:solidFill>
              </a:rPr>
              <a:t>120 minutes per month average viewing rising to 495 after 3 years</a:t>
            </a:r>
          </a:p>
          <a:p>
            <a:pPr lvl="1">
              <a:spcBef>
                <a:spcPts val="0"/>
              </a:spcBef>
              <a:buFont typeface="Wingdings" panose="05000000000000000000" pitchFamily="2" charset="2"/>
              <a:buChar char="§"/>
              <a:tabLst>
                <a:tab pos="361950" algn="l"/>
              </a:tabLst>
            </a:pPr>
            <a:r>
              <a:rPr lang="en-GB" sz="1200" dirty="0" smtClean="0">
                <a:solidFill>
                  <a:schemeClr val="tx1">
                    <a:lumMod val="75000"/>
                    <a:lumOff val="25000"/>
                  </a:schemeClr>
                </a:solidFill>
              </a:rPr>
              <a:t>Average gross CPM assumption is £18 with fill rate rising from 65% to 85%</a:t>
            </a:r>
          </a:p>
          <a:p>
            <a:pPr>
              <a:spcBef>
                <a:spcPts val="0"/>
              </a:spcBef>
              <a:buFont typeface="Wingdings" panose="05000000000000000000" pitchFamily="2" charset="2"/>
              <a:buChar char="§"/>
              <a:tabLst>
                <a:tab pos="361950" algn="l"/>
              </a:tabLst>
            </a:pPr>
            <a:r>
              <a:rPr lang="en-GB" sz="1600" dirty="0" err="1" smtClean="0">
                <a:solidFill>
                  <a:schemeClr val="tx2"/>
                </a:solidFill>
              </a:rPr>
              <a:t>Shoppable</a:t>
            </a:r>
            <a:r>
              <a:rPr lang="en-GB" sz="1600" dirty="0" smtClean="0">
                <a:solidFill>
                  <a:schemeClr val="tx2"/>
                </a:solidFill>
              </a:rPr>
              <a:t> video</a:t>
            </a:r>
          </a:p>
          <a:p>
            <a:pPr lvl="1">
              <a:spcBef>
                <a:spcPts val="0"/>
              </a:spcBef>
              <a:buFont typeface="Wingdings" panose="05000000000000000000" pitchFamily="2" charset="2"/>
              <a:buChar char="§"/>
              <a:tabLst>
                <a:tab pos="361950" algn="l"/>
              </a:tabLst>
            </a:pPr>
            <a:r>
              <a:rPr lang="en-GB" sz="1200" dirty="0" smtClean="0">
                <a:solidFill>
                  <a:schemeClr val="tx1">
                    <a:lumMod val="75000"/>
                    <a:lumOff val="25000"/>
                  </a:schemeClr>
                </a:solidFill>
              </a:rPr>
              <a:t>Commercials where viewers interact directly with content</a:t>
            </a:r>
          </a:p>
          <a:p>
            <a:pPr lvl="1">
              <a:spcBef>
                <a:spcPts val="0"/>
              </a:spcBef>
              <a:buFont typeface="Wingdings" panose="05000000000000000000" pitchFamily="2" charset="2"/>
              <a:buChar char="§"/>
              <a:tabLst>
                <a:tab pos="361950" algn="l"/>
              </a:tabLst>
            </a:pPr>
            <a:r>
              <a:rPr lang="en-GB" sz="1200" dirty="0" smtClean="0">
                <a:solidFill>
                  <a:schemeClr val="tx1">
                    <a:lumMod val="75000"/>
                    <a:lumOff val="25000"/>
                  </a:schemeClr>
                </a:solidFill>
              </a:rPr>
              <a:t>The timeline of interactions is recorded for analysis</a:t>
            </a:r>
          </a:p>
          <a:p>
            <a:pPr lvl="1">
              <a:spcBef>
                <a:spcPts val="0"/>
              </a:spcBef>
              <a:buFont typeface="Wingdings" panose="05000000000000000000" pitchFamily="2" charset="2"/>
              <a:buChar char="§"/>
              <a:tabLst>
                <a:tab pos="361950" algn="l"/>
              </a:tabLst>
            </a:pPr>
            <a:r>
              <a:rPr lang="en-GB" sz="1200" dirty="0" smtClean="0">
                <a:solidFill>
                  <a:schemeClr val="tx1">
                    <a:lumMod val="75000"/>
                    <a:lumOff val="25000"/>
                  </a:schemeClr>
                </a:solidFill>
              </a:rPr>
              <a:t>Actions such as “buy now” or “collect voucher” are possible</a:t>
            </a:r>
          </a:p>
          <a:p>
            <a:pPr>
              <a:spcBef>
                <a:spcPts val="0"/>
              </a:spcBef>
              <a:buFont typeface="Wingdings" panose="05000000000000000000" pitchFamily="2" charset="2"/>
              <a:buChar char="§"/>
              <a:tabLst>
                <a:tab pos="361950" algn="l"/>
              </a:tabLst>
            </a:pPr>
            <a:r>
              <a:rPr lang="en-GB" sz="1600" dirty="0" smtClean="0">
                <a:solidFill>
                  <a:schemeClr val="tx2"/>
                </a:solidFill>
              </a:rPr>
              <a:t>Consumer revenue</a:t>
            </a:r>
          </a:p>
          <a:p>
            <a:pPr lvl="1">
              <a:spcBef>
                <a:spcPts val="0"/>
              </a:spcBef>
              <a:buFont typeface="Wingdings" panose="05000000000000000000" pitchFamily="2" charset="2"/>
              <a:buChar char="§"/>
              <a:tabLst>
                <a:tab pos="361950" algn="l"/>
              </a:tabLst>
            </a:pPr>
            <a:r>
              <a:rPr lang="en-GB" sz="1200" dirty="0" smtClean="0">
                <a:solidFill>
                  <a:schemeClr val="tx1">
                    <a:lumMod val="75000"/>
                    <a:lumOff val="25000"/>
                  </a:schemeClr>
                </a:solidFill>
              </a:rPr>
              <a:t>Forecasting blended ARPU from viewers of £1.02  per month </a:t>
            </a:r>
          </a:p>
          <a:p>
            <a:pPr lvl="1">
              <a:spcBef>
                <a:spcPts val="0"/>
              </a:spcBef>
              <a:buFont typeface="Wingdings" panose="05000000000000000000" pitchFamily="2" charset="2"/>
              <a:buChar char="§"/>
              <a:tabLst>
                <a:tab pos="361950" algn="l"/>
              </a:tabLst>
            </a:pPr>
            <a:r>
              <a:rPr lang="en-GB" sz="1200" dirty="0" smtClean="0">
                <a:solidFill>
                  <a:schemeClr val="tx1">
                    <a:lumMod val="75000"/>
                    <a:lumOff val="25000"/>
                  </a:schemeClr>
                </a:solidFill>
              </a:rPr>
              <a:t>Range of commercial services including premium ethnic content, no-pre roll ad service and gaming.</a:t>
            </a:r>
            <a:endParaRPr lang="en-GB" sz="1600" dirty="0">
              <a:solidFill>
                <a:schemeClr val="tx1">
                  <a:lumMod val="75000"/>
                  <a:lumOff val="25000"/>
                </a:schemeClr>
              </a:solidFill>
            </a:endParaRPr>
          </a:p>
          <a:p>
            <a:pPr>
              <a:spcBef>
                <a:spcPts val="0"/>
              </a:spcBef>
              <a:buFont typeface="Wingdings" panose="05000000000000000000" pitchFamily="2" charset="2"/>
              <a:buChar char="§"/>
              <a:tabLst>
                <a:tab pos="361950" algn="l"/>
              </a:tabLst>
            </a:pPr>
            <a:r>
              <a:rPr lang="en-GB" sz="1600" dirty="0" smtClean="0">
                <a:solidFill>
                  <a:schemeClr val="tx2"/>
                </a:solidFill>
              </a:rPr>
              <a:t>Incremental ad opportunities</a:t>
            </a:r>
          </a:p>
          <a:p>
            <a:pPr lvl="1">
              <a:spcBef>
                <a:spcPts val="0"/>
              </a:spcBef>
              <a:buFont typeface="Wingdings" panose="05000000000000000000" pitchFamily="2" charset="2"/>
              <a:buChar char="§"/>
              <a:tabLst>
                <a:tab pos="361950" algn="l"/>
              </a:tabLst>
            </a:pPr>
            <a:r>
              <a:rPr lang="en-GB" sz="1200" dirty="0" smtClean="0">
                <a:solidFill>
                  <a:schemeClr val="tx1">
                    <a:lumMod val="75000"/>
                    <a:lumOff val="25000"/>
                  </a:schemeClr>
                </a:solidFill>
              </a:rPr>
              <a:t>Dedicated </a:t>
            </a:r>
            <a:r>
              <a:rPr lang="en-GB" sz="1200" dirty="0">
                <a:solidFill>
                  <a:schemeClr val="tx1">
                    <a:lumMod val="75000"/>
                    <a:lumOff val="25000"/>
                  </a:schemeClr>
                </a:solidFill>
              </a:rPr>
              <a:t>bespoke </a:t>
            </a:r>
            <a:r>
              <a:rPr lang="en-GB" sz="1200" dirty="0" smtClean="0">
                <a:solidFill>
                  <a:schemeClr val="tx1">
                    <a:lumMod val="75000"/>
                    <a:lumOff val="25000"/>
                  </a:schemeClr>
                </a:solidFill>
              </a:rPr>
              <a:t>timefree.tv </a:t>
            </a:r>
            <a:r>
              <a:rPr lang="en-GB" sz="1200" dirty="0">
                <a:solidFill>
                  <a:schemeClr val="tx1">
                    <a:lumMod val="75000"/>
                    <a:lumOff val="25000"/>
                  </a:schemeClr>
                </a:solidFill>
              </a:rPr>
              <a:t>advertiser CRM strategy </a:t>
            </a:r>
          </a:p>
          <a:p>
            <a:pPr lvl="1">
              <a:spcBef>
                <a:spcPts val="0"/>
              </a:spcBef>
              <a:buFont typeface="Wingdings" panose="05000000000000000000" pitchFamily="2" charset="2"/>
              <a:buChar char="§"/>
              <a:tabLst>
                <a:tab pos="361950" algn="l"/>
              </a:tabLst>
            </a:pPr>
            <a:r>
              <a:rPr lang="en-GB" sz="1200" dirty="0">
                <a:solidFill>
                  <a:schemeClr val="tx1">
                    <a:lumMod val="75000"/>
                    <a:lumOff val="25000"/>
                  </a:schemeClr>
                </a:solidFill>
              </a:rPr>
              <a:t>Sponsorship &amp; Display solutions via </a:t>
            </a:r>
            <a:r>
              <a:rPr lang="en-GB" sz="1200" dirty="0" smtClean="0">
                <a:solidFill>
                  <a:schemeClr val="tx1">
                    <a:lumMod val="75000"/>
                    <a:lumOff val="25000"/>
                  </a:schemeClr>
                </a:solidFill>
              </a:rPr>
              <a:t>premium </a:t>
            </a:r>
            <a:r>
              <a:rPr lang="en-GB" sz="1200" dirty="0">
                <a:solidFill>
                  <a:schemeClr val="tx1">
                    <a:lumMod val="75000"/>
                    <a:lumOff val="25000"/>
                  </a:schemeClr>
                </a:solidFill>
              </a:rPr>
              <a:t>niche targeting</a:t>
            </a:r>
          </a:p>
          <a:p>
            <a:pPr lvl="1">
              <a:spcBef>
                <a:spcPts val="0"/>
              </a:spcBef>
              <a:buFont typeface="Wingdings" panose="05000000000000000000" pitchFamily="2" charset="2"/>
              <a:buChar char="§"/>
              <a:tabLst>
                <a:tab pos="361950" algn="l"/>
              </a:tabLst>
            </a:pPr>
            <a:r>
              <a:rPr lang="en-GB" sz="1200" dirty="0">
                <a:solidFill>
                  <a:schemeClr val="tx1">
                    <a:lumMod val="75000"/>
                    <a:lumOff val="25000"/>
                  </a:schemeClr>
                </a:solidFill>
              </a:rPr>
              <a:t>Exclusive gaming ‘360’ commercial arrangements</a:t>
            </a:r>
          </a:p>
          <a:p>
            <a:pPr lvl="1">
              <a:spcBef>
                <a:spcPts val="0"/>
              </a:spcBef>
              <a:buFont typeface="Wingdings" panose="05000000000000000000" pitchFamily="2" charset="2"/>
              <a:buChar char="§"/>
              <a:tabLst>
                <a:tab pos="361950" algn="l"/>
              </a:tabLst>
            </a:pPr>
            <a:r>
              <a:rPr lang="en-GB" sz="1200" dirty="0">
                <a:solidFill>
                  <a:schemeClr val="tx1">
                    <a:lumMod val="75000"/>
                    <a:lumOff val="25000"/>
                  </a:schemeClr>
                </a:solidFill>
              </a:rPr>
              <a:t>Equity / Per Invoice exchange for remnant inventories</a:t>
            </a:r>
          </a:p>
          <a:p>
            <a:pPr marL="0" indent="0">
              <a:spcBef>
                <a:spcPts val="0"/>
              </a:spcBef>
              <a:buNone/>
              <a:tabLst>
                <a:tab pos="361950" algn="l"/>
              </a:tabLst>
            </a:pPr>
            <a:endParaRPr lang="en-GB" sz="1600" dirty="0" smtClean="0">
              <a:solidFill>
                <a:schemeClr val="tx1">
                  <a:lumMod val="75000"/>
                  <a:lumOff val="25000"/>
                </a:schemeClr>
              </a:solidFill>
            </a:endParaRPr>
          </a:p>
        </p:txBody>
      </p:sp>
      <p:sp>
        <p:nvSpPr>
          <p:cNvPr id="5" name="TextBox 4"/>
          <p:cNvSpPr txBox="1"/>
          <p:nvPr/>
        </p:nvSpPr>
        <p:spPr>
          <a:xfrm>
            <a:off x="7835712" y="1412777"/>
            <a:ext cx="1056768" cy="415498"/>
          </a:xfrm>
          <a:prstGeom prst="rect">
            <a:avLst/>
          </a:prstGeom>
          <a:noFill/>
        </p:spPr>
        <p:txBody>
          <a:bodyPr wrap="square" rtlCol="0">
            <a:spAutoFit/>
          </a:bodyPr>
          <a:lstStyle/>
          <a:p>
            <a:pPr algn="ctr"/>
            <a:r>
              <a:rPr lang="en-GB" sz="1050" b="1" dirty="0" smtClean="0">
                <a:solidFill>
                  <a:schemeClr val="tx1">
                    <a:lumMod val="75000"/>
                    <a:lumOff val="25000"/>
                  </a:schemeClr>
                </a:solidFill>
              </a:rPr>
              <a:t>Revenue growth</a:t>
            </a:r>
            <a:endParaRPr lang="en-GB" sz="1050" b="1" dirty="0">
              <a:solidFill>
                <a:schemeClr val="tx1">
                  <a:lumMod val="75000"/>
                  <a:lumOff val="25000"/>
                </a:schemeClr>
              </a:solidFill>
            </a:endParaRPr>
          </a:p>
        </p:txBody>
      </p:sp>
      <p:sp>
        <p:nvSpPr>
          <p:cNvPr id="9" name="TextBox 8"/>
          <p:cNvSpPr txBox="1"/>
          <p:nvPr/>
        </p:nvSpPr>
        <p:spPr>
          <a:xfrm>
            <a:off x="7837944" y="3861048"/>
            <a:ext cx="1056768" cy="415498"/>
          </a:xfrm>
          <a:prstGeom prst="rect">
            <a:avLst/>
          </a:prstGeom>
          <a:noFill/>
        </p:spPr>
        <p:txBody>
          <a:bodyPr wrap="square" rtlCol="0">
            <a:spAutoFit/>
          </a:bodyPr>
          <a:lstStyle/>
          <a:p>
            <a:pPr algn="ctr"/>
            <a:r>
              <a:rPr lang="en-GB" sz="1050" b="1" dirty="0" smtClean="0">
                <a:solidFill>
                  <a:schemeClr val="tx1">
                    <a:lumMod val="75000"/>
                    <a:lumOff val="25000"/>
                  </a:schemeClr>
                </a:solidFill>
              </a:rPr>
              <a:t>Revenue </a:t>
            </a:r>
          </a:p>
          <a:p>
            <a:pPr algn="ctr"/>
            <a:r>
              <a:rPr lang="en-GB" sz="1050" b="1" dirty="0" smtClean="0">
                <a:solidFill>
                  <a:schemeClr val="tx1">
                    <a:lumMod val="75000"/>
                    <a:lumOff val="25000"/>
                  </a:schemeClr>
                </a:solidFill>
              </a:rPr>
              <a:t>mix</a:t>
            </a:r>
            <a:endParaRPr lang="en-GB" sz="1050" b="1" dirty="0">
              <a:solidFill>
                <a:schemeClr val="tx1">
                  <a:lumMod val="75000"/>
                  <a:lumOff val="25000"/>
                </a:schemeClr>
              </a:solidFill>
            </a:endParaRPr>
          </a:p>
        </p:txBody>
      </p:sp>
      <p:sp>
        <p:nvSpPr>
          <p:cNvPr id="4" name="Date Placeholder 3"/>
          <p:cNvSpPr>
            <a:spLocks noGrp="1"/>
          </p:cNvSpPr>
          <p:nvPr>
            <p:ph type="dt" sz="half" idx="10"/>
          </p:nvPr>
        </p:nvSpPr>
        <p:spPr/>
        <p:txBody>
          <a:bodyPr/>
          <a:lstStyle/>
          <a:p>
            <a:fld id="{303FCF8B-432C-4796-A180-937F774FF276}" type="datetime1">
              <a:rPr lang="en-GB" smtClean="0"/>
              <a:t>08/10/2014</a:t>
            </a:fld>
            <a:endParaRPr lang="en-GB"/>
          </a:p>
        </p:txBody>
      </p:sp>
      <p:sp>
        <p:nvSpPr>
          <p:cNvPr id="6" name="Footer Placeholder 5"/>
          <p:cNvSpPr>
            <a:spLocks noGrp="1"/>
          </p:cNvSpPr>
          <p:nvPr>
            <p:ph type="ftr" sz="quarter" idx="11"/>
          </p:nvPr>
        </p:nvSpPr>
        <p:spPr/>
        <p:txBody>
          <a:bodyPr/>
          <a:lstStyle/>
          <a:p>
            <a:r>
              <a:rPr lang="en-GB" dirty="0" smtClean="0"/>
              <a:t>In commercial confidence</a:t>
            </a:r>
            <a:endParaRPr lang="en-GB" dirty="0"/>
          </a:p>
        </p:txBody>
      </p:sp>
      <p:sp>
        <p:nvSpPr>
          <p:cNvPr id="7" name="Slide Number Placeholder 6"/>
          <p:cNvSpPr>
            <a:spLocks noGrp="1"/>
          </p:cNvSpPr>
          <p:nvPr>
            <p:ph type="sldNum" sz="quarter" idx="12"/>
          </p:nvPr>
        </p:nvSpPr>
        <p:spPr/>
        <p:txBody>
          <a:bodyPr/>
          <a:lstStyle/>
          <a:p>
            <a:r>
              <a:rPr lang="en-GB" dirty="0" smtClean="0"/>
              <a:t>Page - </a:t>
            </a:r>
            <a:fld id="{00F5A992-A653-442B-B1DE-66982E3A62A2}" type="slidenum">
              <a:rPr lang="en-GB" smtClean="0"/>
              <a:pPr/>
              <a:t>10</a:t>
            </a:fld>
            <a:endParaRPr lang="en-GB" dirty="0"/>
          </a:p>
        </p:txBody>
      </p:sp>
      <p:sp>
        <p:nvSpPr>
          <p:cNvPr id="11" name="TextBox 10"/>
          <p:cNvSpPr txBox="1"/>
          <p:nvPr/>
        </p:nvSpPr>
        <p:spPr>
          <a:xfrm>
            <a:off x="5598095" y="6067896"/>
            <a:ext cx="1565126" cy="200055"/>
          </a:xfrm>
          <a:prstGeom prst="rect">
            <a:avLst/>
          </a:prstGeom>
          <a:noFill/>
        </p:spPr>
        <p:txBody>
          <a:bodyPr wrap="square" rtlCol="0">
            <a:spAutoFit/>
          </a:bodyPr>
          <a:lstStyle/>
          <a:p>
            <a:r>
              <a:rPr lang="en-GB" sz="700" dirty="0" smtClean="0"/>
              <a:t>Base revenue scenario:</a:t>
            </a:r>
            <a:endParaRPr lang="en-GB" sz="700" dirty="0"/>
          </a:p>
        </p:txBody>
      </p:sp>
    </p:spTree>
    <p:extLst>
      <p:ext uri="{BB962C8B-B14F-4D97-AF65-F5344CB8AC3E}">
        <p14:creationId xmlns:p14="http://schemas.microsoft.com/office/powerpoint/2010/main" val="15233468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spcBef>
                <a:spcPct val="20000"/>
              </a:spcBef>
            </a:pPr>
            <a:r>
              <a:rPr lang="en-GB" sz="3600" b="1" dirty="0">
                <a:solidFill>
                  <a:schemeClr val="tx1">
                    <a:tint val="75000"/>
                  </a:schemeClr>
                </a:solidFill>
                <a:latin typeface="+mn-lt"/>
                <a:ea typeface="+mn-ea"/>
                <a:cs typeface="+mn-cs"/>
              </a:rPr>
              <a:t>Dynamic Insertion</a:t>
            </a:r>
          </a:p>
        </p:txBody>
      </p:sp>
      <p:sp>
        <p:nvSpPr>
          <p:cNvPr id="5" name="AutoShape 2" descr="data:image/jpeg;base64,/9j/4AAQSkZJRgABAQAAAQABAAD/2wCEAAkGBxQSEBUUEhQWFRUVFBQUFRUUFxQVFBQUFBQXFhQVFBQYHCggGBwlHBQVITEhJSkrLi4uFx8zODMsNygtLisBCgoKDg0OGhAQGiwkHyQsLCwsLCwsLCwsLCwsLCwsLCwsLCwsLCwsLCwsLCwsLCwsLCwsLCwsLCwsLCwsLCwsLP/AABEIALcBEwMBIgACEQEDEQH/xAAcAAABBQEBAQAAAAAAAAAAAAAAAQIDBAUGBwj/xAA/EAABBAADBQQGCQIGAwEAAAABAAIDEQQSIQUTMUFRBmFxkRQiMoGh0QcjQlKSscHh8GLxFXKCorLSM0PCU//EABkBAAMBAQEAAAAAAAAAAAAAAAABAgMEBf/EACERAQEBAAICAgMBAQAAAAAAAAABEQISAyExQRMyUSJh/9oADAMBAAIRAxEAPwDy0BPATsqKUuwgCe1qAE8BIwGKRkaQJ4ekZ7YgpGxhQBxUrXFKwamoBSMeFCIyVM2FT6G1K1wUgpMZGp2RKbYZzAniIqRjVOGKewRxxqwGpQwp7Y0ga1StCkjgVmPDpBAGKWJhVqPDK3HhglpqcbFOIgrrcOFI2AKRqk2AJwhV8Qp26U0+zOMKZulq7pJuEhrLMaAwrT9HSHDpaqVkvhUToFsHDpjsMnOQYxgVaWBbwwqgxGGVTkVnpz74FA/Drbfh1E7Dq9QxTh0LUOHQnoeZZ0ocoC5Acutms5k4OVcSJzXJGsNKlY1QMUzCVOmnaxTsjUMZKsMJU2mlY1SgJI2FWYoVnaZjGqyyJTRYfuVyPDrO1UitFErUcKsxYdW2QgCzQHU6BReSsVI4VZjg7lcgiaQCCCORGoPvCuR4dLsMikzDKduGV9kKnjgR2TVKLCK1HhFehgVkx0Ca4AqpdZ8uTOGDUseEXh83b3FHBDC2Q4PszBzhLuwbEZ04g/avgK71Jg+2GKGGOHc9zmOeHGR1mUNvM5gfeoJ168uBV8uFkTOWvcNy0ODbGYgkDmQ2gSB0GYeYSPiF1YsgkDmQOJA9481wH0obbkwuNwU0XFsT30SacHuaHMeByIAH9guLZ2oxEmL9JLvrbttGmtaOEYaR7NaVzsqbxuac93HuHo6NwsfsHtKTFNmklFOL2nT2QKIDWjiAK59V1W5Wcuqvr0zdyk3K0tykMKMHZnHDqMwLU3SQwpYfZliGuSqYqNb+6VLEQapT5HZhOgUbsOtk4dMMC00mN6Mha+4QlpvngOTwVXzJwK9FlqywKwxipsKsMKmnKtMU7AqzFZjCzVqywK1EFWjCtxBTaa1EFns29T8ohcdAQWm7sixwoEXzK0oWqzBgmXeRt9covzpR2n2eW/CUSyVbYhfR7w3/AIhytYbeODS6RjA5odTW2a0v1nGiNR9lTYeErK2tDJHiojBh2PLmuBc5hI1IJNt1BGU8vtLPdXfTaweBzMaXve4kAmnFgPuZWi0cNsyMGxG2+pALvxHVZuy9oPkkMMhjhma3M5uV7wW8czS4trTWj39Fb7M7egxUskcUxe+M8w1oe378YA9Zt6f3CnKLZGzHErLIljO7XYNmKdh3yhrmAW8/+PNzZn5OGndr1WniNtwR4iLDl1yS6tDdQAfZzEcL5J9b9ovLV1kSsRxqxHCp2RJ5GfZFDGrG6sKeOIKUMVSJtfJWNiMb3sc0hzXuabI4tcQaFdQVNssSSyNijaXOeQ1rRqSXGgPiuq+luIN2tNQGojcaJ4ujbZOnFZ/YB+XaWGdoPr4x+J2X9VpeX+Tn/HW/Tjs2Rhws3Fm7MDtG5WvHrDLztwzfgC8twhcXaAL276fHVgYBfHEjTTWon/P4rxTAvp3FOfqU+XvP0UYGRuDL5AAJHWwD7rbBJPjfku3yLzDsj9I8MUEOGfC8uaMpc0ty6uJuib5r0jZO0WYhmdl0DRzVd1fIlc/r4Xy2+02RIY1Zyoyp4jVXIjKrWVIWpYNVC1QviV8sTHRow9ZzoFG6BaRjTDGlh6zdwhaG7Qpw9fJgUrAnCAqRsS9JmGKxGkZEp2RqLVYdGrcQUUcatwxrO1cieFqvwxKvExXYisquLUEC1MLhwsuOQq1HMeqirjfw+HVPtE2U7puHcWPLz64ax5A3cmmV5Dda59yqxzHqq208bkbnzZQx8dk8s1t/+wiVPL2887dukGMdvN4HljLzZRYy0CMriMpXP4edzHBzHOa4cHNJa4ctCNQul+kqbNjuN1FGPK9Fy67vH+scXP8AapGS+J9667sJjsuLhIike7eMoNewWbAF5guOC3OzEsjJmujoPBBZZaPWGrfaNcVHlkvFp4uV3H1FGFO1q8X2d9KONzEPZA7KfWGR7SaOoBD6BruXpXZ3tYzFS7sRuY6nOslpHq1fDxXLslyrvC5ro2tUlJWtXKdsO32HwDjGbknq923QNsW0yPPC9NBZWnwy91439Lb72tiNRoYxx6QssLC2DihHLG8uAyyMfqa9l4P6KXbWLGInfNLJmfI7O8tGlnkB0A0HcAsx2S9Lrv8A1T+ZjSenqX097WilbhY4pGSUZZDkcHgAhjWklp5+t5FeSRO1S4hxJ1N1p7hyTGcQtZPSPitzZD/r4/8AM386Xvf0eH6qQd7T5gj9F89YbEEFrqBpwd5HVe3/AEY7aZJI5gNZmWASLtpH6E+S5PJxveVvL/ix6JlS5U+kUtMYaZlRkUlIpGDUWRNLVYyoyowtVSxIWKyWJpajqeq2RCnyIS6nr5z/AMBAGpVSXBtHClz83aWZ5jt1BjQCBdPPAl/UkLocEzeRscaBcLoHvK6uXpfG9ppY8O06J52d0VuHDMb4/BaMUzGjX+eChTGbg6Cc1tLTNO4JsuEFWHDwWdNTaVMHVxNeK5vtVjHwuYGPLbaSarrQ/VctJK5xtxJPUkkq+Pi7TWfLy9bj1VpUrXFeWO2jMeMsn43fNLFtKZptsrwf8zkfgv8AS/PP49ajtV9oxXh5r73H/RlI+DQuM2f23mY2pGNkPJ3sH30KKdj+2j5WObuYwHDLduJo9eRWf4ecrT8vDB9Imzd3O2VopsoN0NM7eJJ6kEFcmtjbnaOfFANlcMrdQ1rQ0XRGY87orIpdPjlnGSuXyWXlsACnwbbeBQOvMX8FE0KYAt1Fj3qqUjp9nQ055rQ0Roa53S9D+jbEj0yHXVzZG0SBrkJ4eIXk0e1nhxyuLQeWd1DTXn/LU+G2xIBYefaHHXXiCCeenHuXHy8Nt11/k9Y+sw5fOn0u4+KXakhic1wDI2l7HBzXOa2jrdWNBp0W5sHthPicPNBLJnYcDinHNo4ljKAD+/NzteSOltXwl5Vj+qR8uqcyTwVe0oK2wpVvODxry/ZIGhQghPBU4fZbgrqPeD8l0+zLy+qe7QjTp+q5SM9f1XRbIxAIIBA7r+fgufyz038Xt9JbKdcER6xR+eUWs7a3aeLDukY+8zGsc0ffLvsg8q09ywPopzbmazpmZQ5cHXXwVL6QICMXmLbDo25T4WCPH5hRed66jpO2V1myO08eIdGxrSHOzZgfshosUftX81C7tW3KQG3IHubRsNyh2jr8OXW1zfYYOdiWmqDAXE9BlI/MhR4iBzcQ9pAsPdr11sHjzWd8nLrqvx8e2PQ9nbQbNeXkG3fGzdj3K6sbszCQwk86Hl/dbdLq8W8uO1z88lyGEJpCcU0lVSNpCLKRTpvirmu52fKGxtDTo1o5gnXU/G1wq1Ng4psb3ZjlBHf39F0eSetPw2dsdiycKzDI0rl27UjH2x5O+Sd/jUf3vg75LK8a27x1zw2tHfko3MHJy5Y7fjHM+XzUI7S6+yay/wC75JdOQ/Jx/qHtg768C7pg+JJ+Swlc2vihLM57bo0Beh0ACpro4+uMcvK7aEqWkJkRPtMTkHDSlCE4IIrFYcbafd/Piq7VPC4cDwOiir4o/f8At8E9kmnG/FS7uP8AhKVoZdAeZNn5I0/ZYWPddFvT2mtu/Ei+CryMokGtNNCCPMaFdBsmKQNtkOhJ1IB4A83d1/FUtuNdvRvBlJYDQDaqz0NKJy/1gxlAJwCkbTSb15cFO94ytoDida48PmqtPqrtapmhNaVIxTaJKkAscVo7MHrDUKgOCtQUBZryWXP4beN9E9hIRDgYxmDs/wBZ0rOASPO1Q7fOzmEN1P1h5f08zwXEYHAz5WgEcBVJNoyiIVNOwOGu7bmc8nlbWn1f9RC5ruYrJ23XX9ipN3KS/wBUFhFu0F2CPyT8Uxz8TI4NNF5o8iOF30XA4XbTnva1lgXzOp68OC6fAYiTXnyvNp7isrLmKz3rvtj4hwAby8/it9rtFweBxpH2h5rXbtWh7QW/i814T2w5+PWvjsVl4UsbHbYLR6tag8+Bv5LOx+0L+1/dcxtHFa+0a668e5Ry8vLlVceEjrh2kjGjn04cRZ+SReZyOFnU/hKFP+v60zi8eS0kSr2HAAEUhCDKGpcv8tICi0gRKEuQ1dGutGvNCDCAEJUgSkqcClNINGQlaO+k8DTl8LSgBLRhjh3/AJqRrm87+Cu4PDxP0JIPS/yV12yoxz+Ki85PVXONYp1Pq/Hj38CrEFk8uX84rSdsiMj7TT1sOb7x+6jbgcpoU42NbAHGuqXeWH0uuu2A0FlG8rNHVd6tbQ050L/1LN7f4b6+IsIAMXDX77teH8pbfZ2ItY312m3vDhfD1nAO161xPIUsLt7jWnEtaHB2RmU86JN+1z8OVd6xm9vS5n25fMQSC7qPinNaXDj538k90jT9kX3D9kFwA1bp4aea02/xc4z7pzW5Reh9/wCya59qK0oKMK8p8RMCpmGwoG8FOx47lPI+Lcx/a3EzDLn3TKrLF6tjvf7R8wO5ZcblUapo3JWIjoNiuGcXlofe4e9dXBjBpTmXwGVug6njouR2HJVnNXLRpcfdXBb+HxgArM4dBkN1+FYco0jo48eBqH3y0aSArDtpGtHO0/oPyXMtxlfaf3eqP+qX04/ed3ChfjwWfU23icffBzif8tC/e1Y+NxV83kj+kcfJVJcSer+4WPeqGIxBHJ1eI4n3qpxCR2JPNz/9vyQs90o+67zHzQrwnn6EIXpOEqEiVBkXQ9lsK3dYrEloccNE10bXAObvJZAxry06HLZNHS6XPLX7Oba9FkfmYJIpY3RTREkZ43dHD2XAgEHkkIfg+02KjkD9/I7XVrnucxwPFpYdKPhop8VhGYSDDudG2WXER776zMWRxFxawBrSLccpJJ4aCuaiEeBD8wkxBYDYidFHmPRrpRJVXzDeHJSu2pFiMNDFiC9kmHBZHKxoeHRE5hHIwkEZSTTgeB1CDOxuCifgm4yJgYWz7iaK3GMktzseyzmAIBBbfhS19vbGw8cmOZuNyyBjXQSh0vrPJZUTs7iH5szuFEZSufxe0mejsw0WbdCXfSPcAHySVkBDAaa1rboXqSVsY/tXHLipy9skmExAbmidQfG5rQGyRakB7SCehBIKRs6XBsw2GglfG2STEB72h+bJHEx2Qeq0jM5xBOpoADROxWBjmwDsVEwRPhlbFNG0uMbmyAlkjA4ktNggiyOeiV+04JcOzDymQbhz/R5wxpO7kOZ0csWfrqCHGr4KtiNosbhvRoS7I6USzSOaA55aC1jWsBNNaCTqbJPJAava3s5HHvJsHboo37ueM2X4d44E8zG7iHe5Zu2Nng4qOKBgbvI8NlaC4jPNExxNuJPtPPgFPP2iLMfJicPeWQnNHK0U9jhT45GgkFpUsm3IfS5MTGySMiAR4dgp27kELYg5zy7g2jRongUGO0OAgw8sM0LBNh5I3BoeXZTLFcUllpBrMA+gR7Q5KTaJgiw2EkGFiJnjmc8Z8QKLJXMaWfWaaAHW1UG297g5IMS6R7hI2WCT28jspbIxxc4HK4ZeHMWnbTnZNhMJHGTngZIx+agCXyGT1TZOl1qAlbPs5v0vYbYbZ27NZH9W7EiYyvBedIpHAuDSaByMOg4lZke0cNvadhmmDNV5pN/kv2t5mrNzqq5UtOLa27bgHQ/+XCCTNnA3b95IXEAgk1Ti3UDiq+JweE3u9BlEebMYMrNLN7sTZvZvS8t1yU9oeVdh7N4eLE42DEyEMibHu5gPYMr2bqR7RxFPAcO80qeC2EYZcTFiI2l0eGklYbdlJFFkkbmkBzSDa2ztWGZuKfMWtlxDWABrWkNLHNcLs8PUAHuWdB2nrDyQSMEgEMkcDxlDoc+jmXYuM6GuRGimc99HOOX25wR0deXEA8eotdd2pElHERSGbATvZ9WHENhLSHCB7P8A1kZaBHELkonDeAyC25gXhpFlt+sBrxq1rPx8UWHxEMDpJBiDHedgYGNjfnGmZ2Z/AXoKtEX6WhufQTiPRYs/pQhy5sRlyGIv4b3jY4p2DwcbsG6duFEj/TN1kBnNROjLw0ZHcQaAcs1u0Y/8POHOfeekie6GShHu8t5rvW+CnwW3N1gt1G+VkwxLcQHNoNpseQNJzXd68K0TP00sHsmD/GBhmjeYd02Si43RbZGZpFlrrF9yztqQmMsz4YQ6uIoyVI0EcQ55OncRxV7B7fw4xsGLLHxva7PPHG1pjc+jb4vWGXMTZaRob1WNixBpu3yOt7i7MwNDWmuADzmPHpwCinMdF2rwDcNNIG4QCFkkWWTNL6wLQ5zCS83m9YaAEUmsfD6CMR6LFnOKMNZp8uQRB/8A+nGzxWb2n2hh8RPNPG6UOkLMsbmNaBlDWkueHm9Aa05p2Ex8ZwQw/r5/STPYAylpjEeW813pfBFidW8K6iSzMxp1oUaBJIAJF0LpWRNzDnm6s+rw5cR/LWU2TiDn8M2ldDqn7/Xg/wAAdK81lYetZ2IvUB/jbeHmmOnJFgP6XY9/PVZQm9bg/uF+ZPrJ5m7nV0zfH2kup6uSz3wD75W791Wkm7nafedf6qtJJ3EDpm/dV5Dzr/cnOJan346H8ZQqhP8ASPNCvEudQhC63MEIQgBCEIMtpU1KkDkJtotB6chNtFoByLTUIB1pU20tpAqEgKXMgzmHVSNd7+qgtKClglXGkEmxXHr+qa8+I6KHMCen88EtHofJTi+xwKUKNKCjDlStIS2ogUuZLD1Iw6/wq5C+Mf8AsP4HfoVd7JYFskwL6yN1N/adyb3r0VwgbWaNgvQXQs9BfEqOXLLgk15qMTFykcP9Dv8AsnDEx8pHfhff/JegYjHYJjg14iBcaGoOvfXs+9YfavaMIa1kLG2dS5tEaey2x36+4dVMu/R2OXfP69DNw4m2nv0JSk2Ptfi/dUw03mdevDUce+inbzx7tf3V4nVlzrGgPvP7qBzu7zKiMgvn5lNcNOWnK9fEIwafnHT4pFAQhVhaooQhbMQhCEAIQhACEIQYQhCAEqQJ1pGQpEIQQUoIUQUgP88kU4e5pHKkjm9OgTcyQlJXoUgJtpcyaC2p4pALDgHA9Pab3tPX81XzItLD1dnIposkVYPw4HgqySOUg3x0rXXRSZrHtHw1/JLMPTLTsyYUBB608Pbo6omqqr06a8inta94pzSehJq68ealwjbY0hxFNAIbQOnXqnuZpq4kHnenvr+eCzUrMgeQQWj31ZHhzSNjdlIJHdry6EclYNXqTfe4kHwNqvJlHT4Zh80BAWOqiR5pju8qR8o/gULnqpCtNJSWmlyaSniU2V3clUbcQ4CgUieBXQhCtAQhCAEIQgBCEIAQhCAEqRFoMIQhBFCEiVBhCEFIEQhCZBKkQgypQkpPDEgs4XCmQ0HC6ujp5dfctGLY/DM8A6iuF14rLbGrjZQWhpJaRw1JHkoq40ZMG2Nntm2/Zs8L5Efqqj3s68f6jd9+uqp7zW9SeemYGuh5J++HAA+BoEeBSw9Oc8cm/DT8kzfd2nu+CbI4/wAKhc89yeFp73KIuTS5NJTwtKSm2i0lppKhNQmCIQhMghCEAIQhACEIQAhCEAIQhACEIQAhCEAIQhACEIQAhCEAoKXOhCRhz76eQTo5i3glQgJX40niB462onTE9EIRh7QZimF5SoQRtotCEAWkQhACEI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data:image/jpeg;base64,/9j/4AAQSkZJRgABAQAAAQABAAD/2wCEAAkGBxQSEBUUEhQWFRUVFBQUFRUUFxQVFBQUFBQXFhQVFBQYHCggGBwlHBQVITEhJSkrLi4uFx8zODMsNygtLisBCgoKDg0OGhAQGiwkHyQsLCwsLCwsLCwsLCwsLCwsLCwsLCwsLCwsLCwsLCwsLCwsLCwsLCwsLCwsLCwsLCwsLP/AABEIALcBEwMBIgACEQEDEQH/xAAcAAABBQEBAQAAAAAAAAAAAAAAAQIDBAUGBwj/xAA/EAABBAADBQQGCQIGAwEAAAABAAIDEQQSIQUTMUFRBmFxkRQiMoGh0QcjQlKSscHh8GLxFXKCorLSM0PCU//EABkBAAMBAQEAAAAAAAAAAAAAAAABAgMEBf/EACERAQEBAAICAgMBAQAAAAAAAAABEQISAyExQRMyUSJh/9oADAMBAAIRAxEAPwDy0BPATsqKUuwgCe1qAE8BIwGKRkaQJ4ekZ7YgpGxhQBxUrXFKwamoBSMeFCIyVM2FT6G1K1wUgpMZGp2RKbYZzAniIqRjVOGKewRxxqwGpQwp7Y0ga1StCkjgVmPDpBAGKWJhVqPDK3HhglpqcbFOIgrrcOFI2AKRqk2AJwhV8Qp26U0+zOMKZulq7pJuEhrLMaAwrT9HSHDpaqVkvhUToFsHDpjsMnOQYxgVaWBbwwqgxGGVTkVnpz74FA/Drbfh1E7Dq9QxTh0LUOHQnoeZZ0ocoC5Acutms5k4OVcSJzXJGsNKlY1QMUzCVOmnaxTsjUMZKsMJU2mlY1SgJI2FWYoVnaZjGqyyJTRYfuVyPDrO1UitFErUcKsxYdW2QgCzQHU6BReSsVI4VZjg7lcgiaQCCCORGoPvCuR4dLsMikzDKduGV9kKnjgR2TVKLCK1HhFehgVkx0Ca4AqpdZ8uTOGDUseEXh83b3FHBDC2Q4PszBzhLuwbEZ04g/avgK71Jg+2GKGGOHc9zmOeHGR1mUNvM5gfeoJ168uBV8uFkTOWvcNy0ODbGYgkDmQ2gSB0GYeYSPiF1YsgkDmQOJA9481wH0obbkwuNwU0XFsT30SacHuaHMeByIAH9guLZ2oxEmL9JLvrbttGmtaOEYaR7NaVzsqbxuac93HuHo6NwsfsHtKTFNmklFOL2nT2QKIDWjiAK59V1W5Wcuqvr0zdyk3K0tykMKMHZnHDqMwLU3SQwpYfZliGuSqYqNb+6VLEQapT5HZhOgUbsOtk4dMMC00mN6Mha+4QlpvngOTwVXzJwK9FlqywKwxipsKsMKmnKtMU7AqzFZjCzVqywK1EFWjCtxBTaa1EFns29T8ohcdAQWm7sixwoEXzK0oWqzBgmXeRt9covzpR2n2eW/CUSyVbYhfR7w3/AIhytYbeODS6RjA5odTW2a0v1nGiNR9lTYeErK2tDJHiojBh2PLmuBc5hI1IJNt1BGU8vtLPdXfTaweBzMaXve4kAmnFgPuZWi0cNsyMGxG2+pALvxHVZuy9oPkkMMhjhma3M5uV7wW8czS4trTWj39Fb7M7egxUskcUxe+M8w1oe378YA9Zt6f3CnKLZGzHErLIljO7XYNmKdh3yhrmAW8/+PNzZn5OGndr1WniNtwR4iLDl1yS6tDdQAfZzEcL5J9b9ovLV1kSsRxqxHCp2RJ5GfZFDGrG6sKeOIKUMVSJtfJWNiMb3sc0hzXuabI4tcQaFdQVNssSSyNijaXOeQ1rRqSXGgPiuq+luIN2tNQGojcaJ4ujbZOnFZ/YB+XaWGdoPr4x+J2X9VpeX+Tn/HW/Tjs2Rhws3Fm7MDtG5WvHrDLztwzfgC8twhcXaAL276fHVgYBfHEjTTWon/P4rxTAvp3FOfqU+XvP0UYGRuDL5AAJHWwD7rbBJPjfku3yLzDsj9I8MUEOGfC8uaMpc0ty6uJuib5r0jZO0WYhmdl0DRzVd1fIlc/r4Xy2+02RIY1Zyoyp4jVXIjKrWVIWpYNVC1QviV8sTHRow9ZzoFG6BaRjTDGlh6zdwhaG7Qpw9fJgUrAnCAqRsS9JmGKxGkZEp2RqLVYdGrcQUUcatwxrO1cieFqvwxKvExXYisquLUEC1MLhwsuOQq1HMeqirjfw+HVPtE2U7puHcWPLz64ax5A3cmmV5Dda59yqxzHqq208bkbnzZQx8dk8s1t/+wiVPL2887dukGMdvN4HljLzZRYy0CMriMpXP4edzHBzHOa4cHNJa4ctCNQul+kqbNjuN1FGPK9Fy67vH+scXP8AapGS+J9667sJjsuLhIike7eMoNewWbAF5guOC3OzEsjJmujoPBBZZaPWGrfaNcVHlkvFp4uV3H1FGFO1q8X2d9KONzEPZA7KfWGR7SaOoBD6BruXpXZ3tYzFS7sRuY6nOslpHq1fDxXLslyrvC5ro2tUlJWtXKdsO32HwDjGbknq923QNsW0yPPC9NBZWnwy91439Lb72tiNRoYxx6QssLC2DihHLG8uAyyMfqa9l4P6KXbWLGInfNLJmfI7O8tGlnkB0A0HcAsx2S9Lrv8A1T+ZjSenqX097WilbhY4pGSUZZDkcHgAhjWklp5+t5FeSRO1S4hxJ1N1p7hyTGcQtZPSPitzZD/r4/8AM386Xvf0eH6qQd7T5gj9F89YbEEFrqBpwd5HVe3/AEY7aZJI5gNZmWASLtpH6E+S5PJxveVvL/ix6JlS5U+kUtMYaZlRkUlIpGDUWRNLVYyoyowtVSxIWKyWJpajqeq2RCnyIS6nr5z/AMBAGpVSXBtHClz83aWZ5jt1BjQCBdPPAl/UkLocEzeRscaBcLoHvK6uXpfG9ppY8O06J52d0VuHDMb4/BaMUzGjX+eChTGbg6Cc1tLTNO4JsuEFWHDwWdNTaVMHVxNeK5vtVjHwuYGPLbaSarrQ/VctJK5xtxJPUkkq+Pi7TWfLy9bj1VpUrXFeWO2jMeMsn43fNLFtKZptsrwf8zkfgv8AS/PP49ajtV9oxXh5r73H/RlI+DQuM2f23mY2pGNkPJ3sH30KKdj+2j5WObuYwHDLduJo9eRWf4ecrT8vDB9Imzd3O2VopsoN0NM7eJJ6kEFcmtjbnaOfFANlcMrdQ1rQ0XRGY87orIpdPjlnGSuXyWXlsACnwbbeBQOvMX8FE0KYAt1Fj3qqUjp9nQ055rQ0Roa53S9D+jbEj0yHXVzZG0SBrkJ4eIXk0e1nhxyuLQeWd1DTXn/LU+G2xIBYefaHHXXiCCeenHuXHy8Nt11/k9Y+sw5fOn0u4+KXakhic1wDI2l7HBzXOa2jrdWNBp0W5sHthPicPNBLJnYcDinHNo4ljKAD+/NzteSOltXwl5Vj+qR8uqcyTwVe0oK2wpVvODxry/ZIGhQghPBU4fZbgrqPeD8l0+zLy+qe7QjTp+q5SM9f1XRbIxAIIBA7r+fgufyz038Xt9JbKdcER6xR+eUWs7a3aeLDukY+8zGsc0ffLvsg8q09ywPopzbmazpmZQ5cHXXwVL6QICMXmLbDo25T4WCPH5hRed66jpO2V1myO08eIdGxrSHOzZgfshosUftX81C7tW3KQG3IHubRsNyh2jr8OXW1zfYYOdiWmqDAXE9BlI/MhR4iBzcQ9pAsPdr11sHjzWd8nLrqvx8e2PQ9nbQbNeXkG3fGzdj3K6sbszCQwk86Hl/dbdLq8W8uO1z88lyGEJpCcU0lVSNpCLKRTpvirmu52fKGxtDTo1o5gnXU/G1wq1Ng4psb3ZjlBHf39F0eSetPw2dsdiycKzDI0rl27UjH2x5O+Sd/jUf3vg75LK8a27x1zw2tHfko3MHJy5Y7fjHM+XzUI7S6+yay/wC75JdOQ/Jx/qHtg768C7pg+JJ+Swlc2vihLM57bo0Beh0ACpro4+uMcvK7aEqWkJkRPtMTkHDSlCE4IIrFYcbafd/Piq7VPC4cDwOiir4o/f8At8E9kmnG/FS7uP8AhKVoZdAeZNn5I0/ZYWPddFvT2mtu/Ei+CryMokGtNNCCPMaFdBsmKQNtkOhJ1IB4A83d1/FUtuNdvRvBlJYDQDaqz0NKJy/1gxlAJwCkbTSb15cFO94ytoDida48PmqtPqrtapmhNaVIxTaJKkAscVo7MHrDUKgOCtQUBZryWXP4beN9E9hIRDgYxmDs/wBZ0rOASPO1Q7fOzmEN1P1h5f08zwXEYHAz5WgEcBVJNoyiIVNOwOGu7bmc8nlbWn1f9RC5ruYrJ23XX9ipN3KS/wBUFhFu0F2CPyT8Uxz8TI4NNF5o8iOF30XA4XbTnva1lgXzOp68OC6fAYiTXnyvNp7isrLmKz3rvtj4hwAby8/it9rtFweBxpH2h5rXbtWh7QW/i814T2w5+PWvjsVl4UsbHbYLR6tag8+Bv5LOx+0L+1/dcxtHFa+0a668e5Ry8vLlVceEjrh2kjGjn04cRZ+SReZyOFnU/hKFP+v60zi8eS0kSr2HAAEUhCDKGpcv8tICi0gRKEuQ1dGutGvNCDCAEJUgSkqcClNINGQlaO+k8DTl8LSgBLRhjh3/AJqRrm87+Cu4PDxP0JIPS/yV12yoxz+Ki85PVXONYp1Pq/Hj38CrEFk8uX84rSdsiMj7TT1sOb7x+6jbgcpoU42NbAHGuqXeWH0uuu2A0FlG8rNHVd6tbQ050L/1LN7f4b6+IsIAMXDX77teH8pbfZ2ItY312m3vDhfD1nAO161xPIUsLt7jWnEtaHB2RmU86JN+1z8OVd6xm9vS5n25fMQSC7qPinNaXDj538k90jT9kX3D9kFwA1bp4aea02/xc4z7pzW5Reh9/wCya59qK0oKMK8p8RMCpmGwoG8FOx47lPI+Lcx/a3EzDLn3TKrLF6tjvf7R8wO5ZcblUapo3JWIjoNiuGcXlofe4e9dXBjBpTmXwGVug6njouR2HJVnNXLRpcfdXBb+HxgArM4dBkN1+FYco0jo48eBqH3y0aSArDtpGtHO0/oPyXMtxlfaf3eqP+qX04/ed3ChfjwWfU23icffBzif8tC/e1Y+NxV83kj+kcfJVJcSer+4WPeqGIxBHJ1eI4n3qpxCR2JPNz/9vyQs90o+67zHzQrwnn6EIXpOEqEiVBkXQ9lsK3dYrEloccNE10bXAObvJZAxry06HLZNHS6XPLX7Oba9FkfmYJIpY3RTREkZ43dHD2XAgEHkkIfg+02KjkD9/I7XVrnucxwPFpYdKPhop8VhGYSDDudG2WXER776zMWRxFxawBrSLccpJJ4aCuaiEeBD8wkxBYDYidFHmPRrpRJVXzDeHJSu2pFiMNDFiC9kmHBZHKxoeHRE5hHIwkEZSTTgeB1CDOxuCifgm4yJgYWz7iaK3GMktzseyzmAIBBbfhS19vbGw8cmOZuNyyBjXQSh0vrPJZUTs7iH5szuFEZSufxe0mejsw0WbdCXfSPcAHySVkBDAaa1rboXqSVsY/tXHLipy9skmExAbmidQfG5rQGyRakB7SCehBIKRs6XBsw2GglfG2STEB72h+bJHEx2Qeq0jM5xBOpoADROxWBjmwDsVEwRPhlbFNG0uMbmyAlkjA4ktNggiyOeiV+04JcOzDymQbhz/R5wxpO7kOZ0csWfrqCHGr4KtiNosbhvRoS7I6USzSOaA55aC1jWsBNNaCTqbJPJAava3s5HHvJsHboo37ueM2X4d44E8zG7iHe5Zu2Nng4qOKBgbvI8NlaC4jPNExxNuJPtPPgFPP2iLMfJicPeWQnNHK0U9jhT45GgkFpUsm3IfS5MTGySMiAR4dgp27kELYg5zy7g2jRongUGO0OAgw8sM0LBNh5I3BoeXZTLFcUllpBrMA+gR7Q5KTaJgiw2EkGFiJnjmc8Z8QKLJXMaWfWaaAHW1UG297g5IMS6R7hI2WCT28jspbIxxc4HK4ZeHMWnbTnZNhMJHGTngZIx+agCXyGT1TZOl1qAlbPs5v0vYbYbZ27NZH9W7EiYyvBedIpHAuDSaByMOg4lZke0cNvadhmmDNV5pN/kv2t5mrNzqq5UtOLa27bgHQ/+XCCTNnA3b95IXEAgk1Ti3UDiq+JweE3u9BlEebMYMrNLN7sTZvZvS8t1yU9oeVdh7N4eLE42DEyEMibHu5gPYMr2bqR7RxFPAcO80qeC2EYZcTFiI2l0eGklYbdlJFFkkbmkBzSDa2ztWGZuKfMWtlxDWABrWkNLHNcLs8PUAHuWdB2nrDyQSMEgEMkcDxlDoc+jmXYuM6GuRGimc99HOOX25wR0deXEA8eotdd2pElHERSGbATvZ9WHENhLSHCB7P8A1kZaBHELkonDeAyC25gXhpFlt+sBrxq1rPx8UWHxEMDpJBiDHedgYGNjfnGmZ2Z/AXoKtEX6WhufQTiPRYs/pQhy5sRlyGIv4b3jY4p2DwcbsG6duFEj/TN1kBnNROjLw0ZHcQaAcs1u0Y/8POHOfeekie6GShHu8t5rvW+CnwW3N1gt1G+VkwxLcQHNoNpseQNJzXd68K0TP00sHsmD/GBhmjeYd02Si43RbZGZpFlrrF9yztqQmMsz4YQ6uIoyVI0EcQ55OncRxV7B7fw4xsGLLHxva7PPHG1pjc+jb4vWGXMTZaRob1WNixBpu3yOt7i7MwNDWmuADzmPHpwCinMdF2rwDcNNIG4QCFkkWWTNL6wLQ5zCS83m9YaAEUmsfD6CMR6LFnOKMNZp8uQRB/8A+nGzxWb2n2hh8RPNPG6UOkLMsbmNaBlDWkueHm9Aa05p2Ex8ZwQw/r5/STPYAylpjEeW813pfBFidW8K6iSzMxp1oUaBJIAJF0LpWRNzDnm6s+rw5cR/LWU2TiDn8M2ldDqn7/Xg/wAAdK81lYetZ2IvUB/jbeHmmOnJFgP6XY9/PVZQm9bg/uF+ZPrJ5m7nV0zfH2kup6uSz3wD75W791Wkm7nafedf6qtJJ3EDpm/dV5Dzr/cnOJan346H8ZQqhP8ASPNCvEudQhC63MEIQgBCEIMtpU1KkDkJtotB6chNtFoByLTUIB1pU20tpAqEgKXMgzmHVSNd7+qgtKClglXGkEmxXHr+qa8+I6KHMCen88EtHofJTi+xwKUKNKCjDlStIS2ogUuZLD1Iw6/wq5C+Mf8AsP4HfoVd7JYFskwL6yN1N/adyb3r0VwgbWaNgvQXQs9BfEqOXLLgk15qMTFykcP9Dv8AsnDEx8pHfhff/JegYjHYJjg14iBcaGoOvfXs+9YfavaMIa1kLG2dS5tEaey2x36+4dVMu/R2OXfP69DNw4m2nv0JSk2Ptfi/dUw03mdevDUce+inbzx7tf3V4nVlzrGgPvP7qBzu7zKiMgvn5lNcNOWnK9fEIwafnHT4pFAQhVhaooQhbMQhCEAIQhACEIQYQhCAEqQJ1pGQpEIQQUoIUQUgP88kU4e5pHKkjm9OgTcyQlJXoUgJtpcyaC2p4pALDgHA9Pab3tPX81XzItLD1dnIposkVYPw4HgqySOUg3x0rXXRSZrHtHw1/JLMPTLTsyYUBB608Pbo6omqqr06a8inta94pzSehJq68ealwjbY0hxFNAIbQOnXqnuZpq4kHnenvr+eCzUrMgeQQWj31ZHhzSNjdlIJHdry6EclYNXqTfe4kHwNqvJlHT4Zh80BAWOqiR5pju8qR8o/gULnqpCtNJSWmlyaSniU2V3clUbcQ4CgUieBXQhCtAQhCAEIQgBCEIAQhCAEqRFoMIQhBFCEiVBhCEFIEQhCZBKkQgypQkpPDEgs4XCmQ0HC6ujp5dfctGLY/DM8A6iuF14rLbGrjZQWhpJaRw1JHkoq40ZMG2Nntm2/Zs8L5Efqqj3s68f6jd9+uqp7zW9SeemYGuh5J++HAA+BoEeBSw9Oc8cm/DT8kzfd2nu+CbI4/wAKhc89yeFp73KIuTS5NJTwtKSm2i0lppKhNQmCIQhMghCEAIQhACEIQAhCEAIQhACEIQAhCEAIQhACEIQAhCEAoKXOhCRhz76eQTo5i3glQgJX40niB462onTE9EIRh7QZimF5SoQRtotCEAWkQhACEI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data:image/jpeg;base64,/9j/4AAQSkZJRgABAQAAAQABAAD/2wCEAAkGBxQSEBUUEhQWFRUVFBQUFRUUFxQVFBQUFBQXFhQVFBQYHCggGBwlHBQVITEhJSkrLi4uFx8zODMsNygtLisBCgoKDg0OGhAQGiwkHyQsLCwsLCwsLCwsLCwsLCwsLCwsLCwsLCwsLCwsLCwsLCwsLCwsLCwsLCwsLCwsLCwsLP/AABEIALcBEwMBIgACEQEDEQH/xAAcAAABBQEBAQAAAAAAAAAAAAAAAQIDBAUGBwj/xAA/EAABBAADBQQGCQIGAwEAAAABAAIDEQQSIQUTMUFRBmFxkRQiMoGh0QcjQlKSscHh8GLxFXKCorLSM0PCU//EABkBAAMBAQEAAAAAAAAAAAAAAAABAgMEBf/EACERAQEBAAICAgMBAQAAAAAAAAABEQISAyExQRMyUSJh/9oADAMBAAIRAxEAPwDy0BPATsqKUuwgCe1qAE8BIwGKRkaQJ4ekZ7YgpGxhQBxUrXFKwamoBSMeFCIyVM2FT6G1K1wUgpMZGp2RKbYZzAniIqRjVOGKewRxxqwGpQwp7Y0ga1StCkjgVmPDpBAGKWJhVqPDK3HhglpqcbFOIgrrcOFI2AKRqk2AJwhV8Qp26U0+zOMKZulq7pJuEhrLMaAwrT9HSHDpaqVkvhUToFsHDpjsMnOQYxgVaWBbwwqgxGGVTkVnpz74FA/Drbfh1E7Dq9QxTh0LUOHQnoeZZ0ocoC5Acutms5k4OVcSJzXJGsNKlY1QMUzCVOmnaxTsjUMZKsMJU2mlY1SgJI2FWYoVnaZjGqyyJTRYfuVyPDrO1UitFErUcKsxYdW2QgCzQHU6BReSsVI4VZjg7lcgiaQCCCORGoPvCuR4dLsMikzDKduGV9kKnjgR2TVKLCK1HhFehgVkx0Ca4AqpdZ8uTOGDUseEXh83b3FHBDC2Q4PszBzhLuwbEZ04g/avgK71Jg+2GKGGOHc9zmOeHGR1mUNvM5gfeoJ168uBV8uFkTOWvcNy0ODbGYgkDmQ2gSB0GYeYSPiF1YsgkDmQOJA9481wH0obbkwuNwU0XFsT30SacHuaHMeByIAH9guLZ2oxEmL9JLvrbttGmtaOEYaR7NaVzsqbxuac93HuHo6NwsfsHtKTFNmklFOL2nT2QKIDWjiAK59V1W5Wcuqvr0zdyk3K0tykMKMHZnHDqMwLU3SQwpYfZliGuSqYqNb+6VLEQapT5HZhOgUbsOtk4dMMC00mN6Mha+4QlpvngOTwVXzJwK9FlqywKwxipsKsMKmnKtMU7AqzFZjCzVqywK1EFWjCtxBTaa1EFns29T8ohcdAQWm7sixwoEXzK0oWqzBgmXeRt9covzpR2n2eW/CUSyVbYhfR7w3/AIhytYbeODS6RjA5odTW2a0v1nGiNR9lTYeErK2tDJHiojBh2PLmuBc5hI1IJNt1BGU8vtLPdXfTaweBzMaXve4kAmnFgPuZWi0cNsyMGxG2+pALvxHVZuy9oPkkMMhjhma3M5uV7wW8czS4trTWj39Fb7M7egxUskcUxe+M8w1oe378YA9Zt6f3CnKLZGzHErLIljO7XYNmKdh3yhrmAW8/+PNzZn5OGndr1WniNtwR4iLDl1yS6tDdQAfZzEcL5J9b9ovLV1kSsRxqxHCp2RJ5GfZFDGrG6sKeOIKUMVSJtfJWNiMb3sc0hzXuabI4tcQaFdQVNssSSyNijaXOeQ1rRqSXGgPiuq+luIN2tNQGojcaJ4ujbZOnFZ/YB+XaWGdoPr4x+J2X9VpeX+Tn/HW/Tjs2Rhws3Fm7MDtG5WvHrDLztwzfgC8twhcXaAL276fHVgYBfHEjTTWon/P4rxTAvp3FOfqU+XvP0UYGRuDL5AAJHWwD7rbBJPjfku3yLzDsj9I8MUEOGfC8uaMpc0ty6uJuib5r0jZO0WYhmdl0DRzVd1fIlc/r4Xy2+02RIY1Zyoyp4jVXIjKrWVIWpYNVC1QviV8sTHRow9ZzoFG6BaRjTDGlh6zdwhaG7Qpw9fJgUrAnCAqRsS9JmGKxGkZEp2RqLVYdGrcQUUcatwxrO1cieFqvwxKvExXYisquLUEC1MLhwsuOQq1HMeqirjfw+HVPtE2U7puHcWPLz64ax5A3cmmV5Dda59yqxzHqq208bkbnzZQx8dk8s1t/+wiVPL2887dukGMdvN4HljLzZRYy0CMriMpXP4edzHBzHOa4cHNJa4ctCNQul+kqbNjuN1FGPK9Fy67vH+scXP8AapGS+J9667sJjsuLhIike7eMoNewWbAF5guOC3OzEsjJmujoPBBZZaPWGrfaNcVHlkvFp4uV3H1FGFO1q8X2d9KONzEPZA7KfWGR7SaOoBD6BruXpXZ3tYzFS7sRuY6nOslpHq1fDxXLslyrvC5ro2tUlJWtXKdsO32HwDjGbknq923QNsW0yPPC9NBZWnwy91439Lb72tiNRoYxx6QssLC2DihHLG8uAyyMfqa9l4P6KXbWLGInfNLJmfI7O8tGlnkB0A0HcAsx2S9Lrv8A1T+ZjSenqX097WilbhY4pGSUZZDkcHgAhjWklp5+t5FeSRO1S4hxJ1N1p7hyTGcQtZPSPitzZD/r4/8AM386Xvf0eH6qQd7T5gj9F89YbEEFrqBpwd5HVe3/AEY7aZJI5gNZmWASLtpH6E+S5PJxveVvL/ix6JlS5U+kUtMYaZlRkUlIpGDUWRNLVYyoyowtVSxIWKyWJpajqeq2RCnyIS6nr5z/AMBAGpVSXBtHClz83aWZ5jt1BjQCBdPPAl/UkLocEzeRscaBcLoHvK6uXpfG9ppY8O06J52d0VuHDMb4/BaMUzGjX+eChTGbg6Cc1tLTNO4JsuEFWHDwWdNTaVMHVxNeK5vtVjHwuYGPLbaSarrQ/VctJK5xtxJPUkkq+Pi7TWfLy9bj1VpUrXFeWO2jMeMsn43fNLFtKZptsrwf8zkfgv8AS/PP49ajtV9oxXh5r73H/RlI+DQuM2f23mY2pGNkPJ3sH30KKdj+2j5WObuYwHDLduJo9eRWf4ecrT8vDB9Imzd3O2VopsoN0NM7eJJ6kEFcmtjbnaOfFANlcMrdQ1rQ0XRGY87orIpdPjlnGSuXyWXlsACnwbbeBQOvMX8FE0KYAt1Fj3qqUjp9nQ055rQ0Roa53S9D+jbEj0yHXVzZG0SBrkJ4eIXk0e1nhxyuLQeWd1DTXn/LU+G2xIBYefaHHXXiCCeenHuXHy8Nt11/k9Y+sw5fOn0u4+KXakhic1wDI2l7HBzXOa2jrdWNBp0W5sHthPicPNBLJnYcDinHNo4ljKAD+/NzteSOltXwl5Vj+qR8uqcyTwVe0oK2wpVvODxry/ZIGhQghPBU4fZbgrqPeD8l0+zLy+qe7QjTp+q5SM9f1XRbIxAIIBA7r+fgufyz038Xt9JbKdcER6xR+eUWs7a3aeLDukY+8zGsc0ffLvsg8q09ywPopzbmazpmZQ5cHXXwVL6QICMXmLbDo25T4WCPH5hRed66jpO2V1myO08eIdGxrSHOzZgfshosUftX81C7tW3KQG3IHubRsNyh2jr8OXW1zfYYOdiWmqDAXE9BlI/MhR4iBzcQ9pAsPdr11sHjzWd8nLrqvx8e2PQ9nbQbNeXkG3fGzdj3K6sbszCQwk86Hl/dbdLq8W8uO1z88lyGEJpCcU0lVSNpCLKRTpvirmu52fKGxtDTo1o5gnXU/G1wq1Ng4psb3ZjlBHf39F0eSetPw2dsdiycKzDI0rl27UjH2x5O+Sd/jUf3vg75LK8a27x1zw2tHfko3MHJy5Y7fjHM+XzUI7S6+yay/wC75JdOQ/Jx/qHtg768C7pg+JJ+Swlc2vihLM57bo0Beh0ACpro4+uMcvK7aEqWkJkRPtMTkHDSlCE4IIrFYcbafd/Piq7VPC4cDwOiir4o/f8At8E9kmnG/FS7uP8AhKVoZdAeZNn5I0/ZYWPddFvT2mtu/Ei+CryMokGtNNCCPMaFdBsmKQNtkOhJ1IB4A83d1/FUtuNdvRvBlJYDQDaqz0NKJy/1gxlAJwCkbTSb15cFO94ytoDida48PmqtPqrtapmhNaVIxTaJKkAscVo7MHrDUKgOCtQUBZryWXP4beN9E9hIRDgYxmDs/wBZ0rOASPO1Q7fOzmEN1P1h5f08zwXEYHAz5WgEcBVJNoyiIVNOwOGu7bmc8nlbWn1f9RC5ruYrJ23XX9ipN3KS/wBUFhFu0F2CPyT8Uxz8TI4NNF5o8iOF30XA4XbTnva1lgXzOp68OC6fAYiTXnyvNp7isrLmKz3rvtj4hwAby8/it9rtFweBxpH2h5rXbtWh7QW/i814T2w5+PWvjsVl4UsbHbYLR6tag8+Bv5LOx+0L+1/dcxtHFa+0a668e5Ry8vLlVceEjrh2kjGjn04cRZ+SReZyOFnU/hKFP+v60zi8eS0kSr2HAAEUhCDKGpcv8tICi0gRKEuQ1dGutGvNCDCAEJUgSkqcClNINGQlaO+k8DTl8LSgBLRhjh3/AJqRrm87+Cu4PDxP0JIPS/yV12yoxz+Ki85PVXONYp1Pq/Hj38CrEFk8uX84rSdsiMj7TT1sOb7x+6jbgcpoU42NbAHGuqXeWH0uuu2A0FlG8rNHVd6tbQ050L/1LN7f4b6+IsIAMXDX77teH8pbfZ2ItY312m3vDhfD1nAO161xPIUsLt7jWnEtaHB2RmU86JN+1z8OVd6xm9vS5n25fMQSC7qPinNaXDj538k90jT9kX3D9kFwA1bp4aea02/xc4z7pzW5Reh9/wCya59qK0oKMK8p8RMCpmGwoG8FOx47lPI+Lcx/a3EzDLn3TKrLF6tjvf7R8wO5ZcblUapo3JWIjoNiuGcXlofe4e9dXBjBpTmXwGVug6njouR2HJVnNXLRpcfdXBb+HxgArM4dBkN1+FYco0jo48eBqH3y0aSArDtpGtHO0/oPyXMtxlfaf3eqP+qX04/ed3ChfjwWfU23icffBzif8tC/e1Y+NxV83kj+kcfJVJcSer+4WPeqGIxBHJ1eI4n3qpxCR2JPNz/9vyQs90o+67zHzQrwnn6EIXpOEqEiVBkXQ9lsK3dYrEloccNE10bXAObvJZAxry06HLZNHS6XPLX7Oba9FkfmYJIpY3RTREkZ43dHD2XAgEHkkIfg+02KjkD9/I7XVrnucxwPFpYdKPhop8VhGYSDDudG2WXER776zMWRxFxawBrSLccpJJ4aCuaiEeBD8wkxBYDYidFHmPRrpRJVXzDeHJSu2pFiMNDFiC9kmHBZHKxoeHRE5hHIwkEZSTTgeB1CDOxuCifgm4yJgYWz7iaK3GMktzseyzmAIBBbfhS19vbGw8cmOZuNyyBjXQSh0vrPJZUTs7iH5szuFEZSufxe0mejsw0WbdCXfSPcAHySVkBDAaa1rboXqSVsY/tXHLipy9skmExAbmidQfG5rQGyRakB7SCehBIKRs6XBsw2GglfG2STEB72h+bJHEx2Qeq0jM5xBOpoADROxWBjmwDsVEwRPhlbFNG0uMbmyAlkjA4ktNggiyOeiV+04JcOzDymQbhz/R5wxpO7kOZ0csWfrqCHGr4KtiNosbhvRoS7I6USzSOaA55aC1jWsBNNaCTqbJPJAava3s5HHvJsHboo37ueM2X4d44E8zG7iHe5Zu2Nng4qOKBgbvI8NlaC4jPNExxNuJPtPPgFPP2iLMfJicPeWQnNHK0U9jhT45GgkFpUsm3IfS5MTGySMiAR4dgp27kELYg5zy7g2jRongUGO0OAgw8sM0LBNh5I3BoeXZTLFcUllpBrMA+gR7Q5KTaJgiw2EkGFiJnjmc8Z8QKLJXMaWfWaaAHW1UG297g5IMS6R7hI2WCT28jspbIxxc4HK4ZeHMWnbTnZNhMJHGTngZIx+agCXyGT1TZOl1qAlbPs5v0vYbYbZ27NZH9W7EiYyvBedIpHAuDSaByMOg4lZke0cNvadhmmDNV5pN/kv2t5mrNzqq5UtOLa27bgHQ/+XCCTNnA3b95IXEAgk1Ti3UDiq+JweE3u9BlEebMYMrNLN7sTZvZvS8t1yU9oeVdh7N4eLE42DEyEMibHu5gPYMr2bqR7RxFPAcO80qeC2EYZcTFiI2l0eGklYbdlJFFkkbmkBzSDa2ztWGZuKfMWtlxDWABrWkNLHNcLs8PUAHuWdB2nrDyQSMEgEMkcDxlDoc+jmXYuM6GuRGimc99HOOX25wR0deXEA8eotdd2pElHERSGbATvZ9WHENhLSHCB7P8A1kZaBHELkonDeAyC25gXhpFlt+sBrxq1rPx8UWHxEMDpJBiDHedgYGNjfnGmZ2Z/AXoKtEX6WhufQTiPRYs/pQhy5sRlyGIv4b3jY4p2DwcbsG6duFEj/TN1kBnNROjLw0ZHcQaAcs1u0Y/8POHOfeekie6GShHu8t5rvW+CnwW3N1gt1G+VkwxLcQHNoNpseQNJzXd68K0TP00sHsmD/GBhmjeYd02Si43RbZGZpFlrrF9yztqQmMsz4YQ6uIoyVI0EcQ55OncRxV7B7fw4xsGLLHxva7PPHG1pjc+jb4vWGXMTZaRob1WNixBpu3yOt7i7MwNDWmuADzmPHpwCinMdF2rwDcNNIG4QCFkkWWTNL6wLQ5zCS83m9YaAEUmsfD6CMR6LFnOKMNZp8uQRB/8A+nGzxWb2n2hh8RPNPG6UOkLMsbmNaBlDWkueHm9Aa05p2Ex8ZwQw/r5/STPYAylpjEeW813pfBFidW8K6iSzMxp1oUaBJIAJF0LpWRNzDnm6s+rw5cR/LWU2TiDn8M2ldDqn7/Xg/wAAdK81lYetZ2IvUB/jbeHmmOnJFgP6XY9/PVZQm9bg/uF+ZPrJ5m7nV0zfH2kup6uSz3wD75W791Wkm7nafedf6qtJJ3EDpm/dV5Dzr/cnOJan346H8ZQqhP8ASPNCvEudQhC63MEIQgBCEIMtpU1KkDkJtotB6chNtFoByLTUIB1pU20tpAqEgKXMgzmHVSNd7+qgtKClglXGkEmxXHr+qa8+I6KHMCen88EtHofJTi+xwKUKNKCjDlStIS2ogUuZLD1Iw6/wq5C+Mf8AsP4HfoVd7JYFskwL6yN1N/adyb3r0VwgbWaNgvQXQs9BfEqOXLLgk15qMTFykcP9Dv8AsnDEx8pHfhff/JegYjHYJjg14iBcaGoOvfXs+9YfavaMIa1kLG2dS5tEaey2x36+4dVMu/R2OXfP69DNw4m2nv0JSk2Ptfi/dUw03mdevDUce+inbzx7tf3V4nVlzrGgPvP7qBzu7zKiMgvn5lNcNOWnK9fEIwafnHT4pFAQhVhaooQhbMQhCEAIQhACEIQYQhCAEqQJ1pGQpEIQQUoIUQUgP88kU4e5pHKkjm9OgTcyQlJXoUgJtpcyaC2p4pALDgHA9Pab3tPX81XzItLD1dnIposkVYPw4HgqySOUg3x0rXXRSZrHtHw1/JLMPTLTsyYUBB608Pbo6omqqr06a8inta94pzSehJq68ealwjbY0hxFNAIbQOnXqnuZpq4kHnenvr+eCzUrMgeQQWj31ZHhzSNjdlIJHdry6EclYNXqTfe4kHwNqvJlHT4Zh80BAWOqiR5pju8qR8o/gULnqpCtNJSWmlyaSniU2V3clUbcQ4CgUieBXQhCtAQhCAEIQgBCEIAQhCAEqRFoMIQhBFCEiVBhCEFIEQhCZBKkQgypQkpPDEgs4XCmQ0HC6ujp5dfctGLY/DM8A6iuF14rLbGrjZQWhpJaRw1JHkoq40ZMG2Nntm2/Zs8L5Efqqj3s68f6jd9+uqp7zW9SeemYGuh5J++HAA+BoEeBSw9Oc8cm/DT8kzfd2nu+CbI4/wAKhc89yeFp73KIuTS5NJTwtKSm2i0lppKhNQmCIQhMghCEAIQhACEIQAhCEAIQhACEIQAhCEAIQhACEIQAhCEAoKXOhCRhz76eQTo5i3glQgJX40niB462onTE9EIRh7QZimF5SoQRtotCEAWkQhACEIQH/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34" name="Group 33"/>
          <p:cNvGrpSpPr/>
          <p:nvPr/>
        </p:nvGrpSpPr>
        <p:grpSpPr>
          <a:xfrm>
            <a:off x="611560" y="1340768"/>
            <a:ext cx="7704856" cy="1034694"/>
            <a:chOff x="611560" y="1556792"/>
            <a:chExt cx="7704856" cy="1034694"/>
          </a:xfrm>
        </p:grpSpPr>
        <p:sp>
          <p:nvSpPr>
            <p:cNvPr id="4" name="Rounded Rectangle 3"/>
            <p:cNvSpPr/>
            <p:nvPr/>
          </p:nvSpPr>
          <p:spPr>
            <a:xfrm>
              <a:off x="611560" y="1556792"/>
              <a:ext cx="7704856"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419" y="1595667"/>
              <a:ext cx="1449317" cy="96445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2435" y="1595666"/>
              <a:ext cx="1430242" cy="951761"/>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0676" y="1564446"/>
              <a:ext cx="1529396" cy="102704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3750" y="1581346"/>
              <a:ext cx="1473125" cy="980298"/>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3771" y="1586441"/>
              <a:ext cx="1449317" cy="964455"/>
            </a:xfrm>
            <a:prstGeom prst="rect">
              <a:avLst/>
            </a:prstGeom>
          </p:spPr>
        </p:pic>
      </p:grpSp>
      <p:grpSp>
        <p:nvGrpSpPr>
          <p:cNvPr id="31" name="Group 30"/>
          <p:cNvGrpSpPr/>
          <p:nvPr/>
        </p:nvGrpSpPr>
        <p:grpSpPr>
          <a:xfrm>
            <a:off x="467544" y="3814338"/>
            <a:ext cx="7704856" cy="1008112"/>
            <a:chOff x="620632" y="3140968"/>
            <a:chExt cx="7704856" cy="1008112"/>
          </a:xfrm>
        </p:grpSpPr>
        <p:sp>
          <p:nvSpPr>
            <p:cNvPr id="13" name="Rounded Rectangle 12"/>
            <p:cNvSpPr/>
            <p:nvPr/>
          </p:nvSpPr>
          <p:spPr>
            <a:xfrm>
              <a:off x="620632" y="3140968"/>
              <a:ext cx="7704856"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491" y="3172022"/>
              <a:ext cx="1449317" cy="964455"/>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1507" y="3172021"/>
              <a:ext cx="1430242" cy="951761"/>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2822" y="3157701"/>
              <a:ext cx="1473125" cy="980298"/>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843" y="3162796"/>
              <a:ext cx="1449317" cy="964455"/>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87845" y="3155830"/>
              <a:ext cx="1564978" cy="954255"/>
            </a:xfrm>
            <a:prstGeom prst="rect">
              <a:avLst/>
            </a:prstGeom>
          </p:spPr>
        </p:pic>
      </p:grpSp>
      <p:grpSp>
        <p:nvGrpSpPr>
          <p:cNvPr id="33" name="Group 32"/>
          <p:cNvGrpSpPr/>
          <p:nvPr/>
        </p:nvGrpSpPr>
        <p:grpSpPr>
          <a:xfrm>
            <a:off x="763417" y="4520097"/>
            <a:ext cx="7704856" cy="1008112"/>
            <a:chOff x="763959" y="4348371"/>
            <a:chExt cx="7704856" cy="1008112"/>
          </a:xfrm>
        </p:grpSpPr>
        <p:sp>
          <p:nvSpPr>
            <p:cNvPr id="18" name="Rounded Rectangle 17"/>
            <p:cNvSpPr/>
            <p:nvPr/>
          </p:nvSpPr>
          <p:spPr>
            <a:xfrm>
              <a:off x="763959" y="4348371"/>
              <a:ext cx="7704856"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818" y="4379425"/>
              <a:ext cx="1449317" cy="964455"/>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4834" y="4379424"/>
              <a:ext cx="1430242" cy="951761"/>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6149" y="4365104"/>
              <a:ext cx="1473125" cy="980298"/>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170" y="4370199"/>
              <a:ext cx="1449317" cy="964455"/>
            </a:xfrm>
            <a:prstGeom prst="rect">
              <a:avLst/>
            </a:prstGeom>
          </p:spPr>
        </p:pic>
        <p:pic>
          <p:nvPicPr>
            <p:cNvPr id="32" name="Picture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91322" y="4365104"/>
              <a:ext cx="1604827" cy="974225"/>
            </a:xfrm>
            <a:prstGeom prst="rect">
              <a:avLst/>
            </a:prstGeom>
          </p:spPr>
        </p:pic>
      </p:grpSp>
      <p:grpSp>
        <p:nvGrpSpPr>
          <p:cNvPr id="30" name="Group 29"/>
          <p:cNvGrpSpPr/>
          <p:nvPr/>
        </p:nvGrpSpPr>
        <p:grpSpPr>
          <a:xfrm>
            <a:off x="1124230" y="5301208"/>
            <a:ext cx="7704856" cy="1008112"/>
            <a:chOff x="763960" y="1717013"/>
            <a:chExt cx="7704856" cy="1008112"/>
          </a:xfrm>
        </p:grpSpPr>
        <p:sp>
          <p:nvSpPr>
            <p:cNvPr id="23" name="Rounded Rectangle 22"/>
            <p:cNvSpPr/>
            <p:nvPr/>
          </p:nvSpPr>
          <p:spPr>
            <a:xfrm>
              <a:off x="763960" y="1717013"/>
              <a:ext cx="7704856"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819" y="1748067"/>
              <a:ext cx="1449317" cy="964455"/>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4835" y="1748066"/>
              <a:ext cx="1430242" cy="951761"/>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6150" y="1733746"/>
              <a:ext cx="1473125" cy="980298"/>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171" y="1738841"/>
              <a:ext cx="1449317" cy="964455"/>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05077" y="1724451"/>
              <a:ext cx="1591073" cy="975376"/>
            </a:xfrm>
            <a:prstGeom prst="rect">
              <a:avLst/>
            </a:prstGeom>
          </p:spPr>
        </p:pic>
      </p:grpSp>
      <p:sp>
        <p:nvSpPr>
          <p:cNvPr id="35" name="Striped Right Arrow 34"/>
          <p:cNvSpPr/>
          <p:nvPr/>
        </p:nvSpPr>
        <p:spPr>
          <a:xfrm rot="5400000">
            <a:off x="3972433" y="2812794"/>
            <a:ext cx="911101" cy="72008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p:cNvSpPr txBox="1"/>
          <p:nvPr/>
        </p:nvSpPr>
        <p:spPr>
          <a:xfrm>
            <a:off x="683568" y="2509535"/>
            <a:ext cx="1944216" cy="738664"/>
          </a:xfrm>
          <a:prstGeom prst="rect">
            <a:avLst/>
          </a:prstGeom>
          <a:noFill/>
        </p:spPr>
        <p:txBody>
          <a:bodyPr wrap="square" rtlCol="0">
            <a:spAutoFit/>
          </a:bodyPr>
          <a:lstStyle/>
          <a:p>
            <a:r>
              <a:rPr lang="en-GB" sz="1050" dirty="0" smtClean="0">
                <a:solidFill>
                  <a:schemeClr val="tx1">
                    <a:lumMod val="65000"/>
                    <a:lumOff val="35000"/>
                  </a:schemeClr>
                </a:solidFill>
              </a:rPr>
              <a:t>In-channel ad breaks: same ads seen by every viewer. No additional revenue generated from online viewing</a:t>
            </a:r>
            <a:endParaRPr lang="en-GB" sz="1050" dirty="0">
              <a:solidFill>
                <a:schemeClr val="tx1">
                  <a:lumMod val="65000"/>
                  <a:lumOff val="35000"/>
                </a:schemeClr>
              </a:solidFill>
            </a:endParaRPr>
          </a:p>
        </p:txBody>
      </p:sp>
      <p:sp>
        <p:nvSpPr>
          <p:cNvPr id="37" name="TextBox 36"/>
          <p:cNvSpPr txBox="1"/>
          <p:nvPr/>
        </p:nvSpPr>
        <p:spPr>
          <a:xfrm>
            <a:off x="3899706" y="2348880"/>
            <a:ext cx="1032334" cy="369332"/>
          </a:xfrm>
          <a:prstGeom prst="rect">
            <a:avLst/>
          </a:prstGeom>
          <a:noFill/>
        </p:spPr>
        <p:txBody>
          <a:bodyPr wrap="none" rtlCol="0">
            <a:spAutoFit/>
          </a:bodyPr>
          <a:lstStyle/>
          <a:p>
            <a:r>
              <a:rPr lang="en-GB" dirty="0" smtClean="0"/>
              <a:t>Becomes</a:t>
            </a:r>
            <a:endParaRPr lang="en-GB" dirty="0"/>
          </a:p>
        </p:txBody>
      </p:sp>
      <p:sp>
        <p:nvSpPr>
          <p:cNvPr id="38" name="TextBox 37"/>
          <p:cNvSpPr txBox="1"/>
          <p:nvPr/>
        </p:nvSpPr>
        <p:spPr>
          <a:xfrm>
            <a:off x="5868144" y="2492896"/>
            <a:ext cx="1944216" cy="738664"/>
          </a:xfrm>
          <a:prstGeom prst="rect">
            <a:avLst/>
          </a:prstGeom>
          <a:noFill/>
        </p:spPr>
        <p:txBody>
          <a:bodyPr wrap="square" rtlCol="0">
            <a:spAutoFit/>
          </a:bodyPr>
          <a:lstStyle/>
          <a:p>
            <a:r>
              <a:rPr lang="en-GB" sz="1050" dirty="0" smtClean="0">
                <a:solidFill>
                  <a:schemeClr val="tx1">
                    <a:lumMod val="65000"/>
                    <a:lumOff val="35000"/>
                  </a:schemeClr>
                </a:solidFill>
              </a:rPr>
              <a:t>In-channel ad breaks: different ads seen by different viewers. New revenue generated from online viewing</a:t>
            </a:r>
            <a:endParaRPr lang="en-GB" sz="1050" dirty="0">
              <a:solidFill>
                <a:schemeClr val="tx1">
                  <a:lumMod val="65000"/>
                  <a:lumOff val="35000"/>
                </a:schemeClr>
              </a:solidFill>
            </a:endParaRPr>
          </a:p>
        </p:txBody>
      </p:sp>
      <p:sp>
        <p:nvSpPr>
          <p:cNvPr id="40" name="Oval 39"/>
          <p:cNvSpPr/>
          <p:nvPr/>
        </p:nvSpPr>
        <p:spPr>
          <a:xfrm>
            <a:off x="3419872" y="1170170"/>
            <a:ext cx="2016224" cy="12507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rot="20459486">
            <a:off x="3641897" y="3340460"/>
            <a:ext cx="2016224" cy="33958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p:cNvSpPr>
            <a:spLocks noGrp="1"/>
          </p:cNvSpPr>
          <p:nvPr>
            <p:ph type="dt" sz="half" idx="10"/>
          </p:nvPr>
        </p:nvSpPr>
        <p:spPr/>
        <p:txBody>
          <a:bodyPr/>
          <a:lstStyle/>
          <a:p>
            <a:fld id="{51B0773B-5542-47C8-8C07-71D3B8484B39}" type="datetime1">
              <a:rPr lang="en-GB" smtClean="0"/>
              <a:t>08/10/2014</a:t>
            </a:fld>
            <a:endParaRPr lang="en-GB"/>
          </a:p>
        </p:txBody>
      </p:sp>
      <p:sp>
        <p:nvSpPr>
          <p:cNvPr id="39" name="Footer Placeholder 38"/>
          <p:cNvSpPr>
            <a:spLocks noGrp="1"/>
          </p:cNvSpPr>
          <p:nvPr>
            <p:ph type="ftr" sz="quarter" idx="11"/>
          </p:nvPr>
        </p:nvSpPr>
        <p:spPr/>
        <p:txBody>
          <a:bodyPr/>
          <a:lstStyle/>
          <a:p>
            <a:r>
              <a:rPr lang="en-GB" smtClean="0"/>
              <a:t>In commercial confidence</a:t>
            </a:r>
            <a:endParaRPr lang="en-GB" dirty="0"/>
          </a:p>
        </p:txBody>
      </p:sp>
      <p:sp>
        <p:nvSpPr>
          <p:cNvPr id="42" name="Slide Number Placeholder 41"/>
          <p:cNvSpPr>
            <a:spLocks noGrp="1"/>
          </p:cNvSpPr>
          <p:nvPr>
            <p:ph type="sldNum" sz="quarter" idx="12"/>
          </p:nvPr>
        </p:nvSpPr>
        <p:spPr/>
        <p:txBody>
          <a:bodyPr/>
          <a:lstStyle/>
          <a:p>
            <a:r>
              <a:rPr lang="en-GB" smtClean="0"/>
              <a:t>Page - </a:t>
            </a:r>
            <a:fld id="{00F5A992-A653-442B-B1DE-66982E3A62A2}" type="slidenum">
              <a:rPr lang="en-GB" smtClean="0"/>
              <a:pPr/>
              <a:t>11</a:t>
            </a:fld>
            <a:endParaRPr lang="en-GB" dirty="0"/>
          </a:p>
        </p:txBody>
      </p:sp>
    </p:spTree>
    <p:extLst>
      <p:ext uri="{BB962C8B-B14F-4D97-AF65-F5344CB8AC3E}">
        <p14:creationId xmlns:p14="http://schemas.microsoft.com/office/powerpoint/2010/main" val="282854671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5482952" cy="868958"/>
          </a:xfrm>
        </p:spPr>
        <p:txBody>
          <a:bodyPr>
            <a:normAutofit/>
          </a:bodyPr>
          <a:lstStyle/>
          <a:p>
            <a:pPr algn="l">
              <a:spcBef>
                <a:spcPct val="20000"/>
              </a:spcBef>
            </a:pPr>
            <a:r>
              <a:rPr lang="en-GB" sz="3600" b="1" dirty="0" err="1">
                <a:solidFill>
                  <a:schemeClr val="tx1">
                    <a:tint val="75000"/>
                  </a:schemeClr>
                </a:solidFill>
                <a:latin typeface="+mn-lt"/>
                <a:ea typeface="+mn-ea"/>
                <a:cs typeface="+mn-cs"/>
              </a:rPr>
              <a:t>Shoppable</a:t>
            </a:r>
            <a:r>
              <a:rPr lang="en-GB" sz="3600" b="1" dirty="0">
                <a:solidFill>
                  <a:schemeClr val="tx1">
                    <a:tint val="75000"/>
                  </a:schemeClr>
                </a:solidFill>
                <a:latin typeface="+mn-lt"/>
                <a:ea typeface="+mn-ea"/>
                <a:cs typeface="+mn-cs"/>
              </a:rPr>
              <a:t> Video</a:t>
            </a:r>
          </a:p>
        </p:txBody>
      </p:sp>
      <p:sp>
        <p:nvSpPr>
          <p:cNvPr id="3" name="Content Placeholder 2"/>
          <p:cNvSpPr>
            <a:spLocks noGrp="1"/>
          </p:cNvSpPr>
          <p:nvPr>
            <p:ph idx="1"/>
          </p:nvPr>
        </p:nvSpPr>
        <p:spPr>
          <a:xfrm>
            <a:off x="467544" y="1268760"/>
            <a:ext cx="8229600" cy="4525963"/>
          </a:xfrm>
        </p:spPr>
        <p:txBody>
          <a:bodyPr/>
          <a:lstStyle/>
          <a:p>
            <a:pPr marL="0" indent="0">
              <a:buNone/>
            </a:pPr>
            <a:r>
              <a:rPr lang="en-GB" sz="2000" dirty="0" err="1" smtClean="0">
                <a:solidFill>
                  <a:schemeClr val="tx1">
                    <a:lumMod val="65000"/>
                    <a:lumOff val="35000"/>
                  </a:schemeClr>
                </a:solidFill>
              </a:rPr>
              <a:t>Touchcast</a:t>
            </a:r>
            <a:r>
              <a:rPr lang="en-GB" sz="2000" dirty="0" smtClean="0">
                <a:solidFill>
                  <a:schemeClr val="tx1">
                    <a:lumMod val="65000"/>
                    <a:lumOff val="35000"/>
                  </a:schemeClr>
                </a:solidFill>
              </a:rPr>
              <a:t> technology allows viewers to interact </a:t>
            </a:r>
            <a:r>
              <a:rPr lang="en-GB" sz="2000" i="1" dirty="0" smtClean="0">
                <a:solidFill>
                  <a:schemeClr val="tx1">
                    <a:lumMod val="65000"/>
                    <a:lumOff val="35000"/>
                  </a:schemeClr>
                </a:solidFill>
              </a:rPr>
              <a:t>directly</a:t>
            </a:r>
            <a:r>
              <a:rPr lang="en-GB" sz="2000" dirty="0" smtClean="0">
                <a:solidFill>
                  <a:schemeClr val="tx1">
                    <a:lumMod val="65000"/>
                    <a:lumOff val="35000"/>
                  </a:schemeClr>
                </a:solidFill>
              </a:rPr>
              <a:t> with commercials </a:t>
            </a:r>
            <a:r>
              <a:rPr lang="en-GB" sz="2800" dirty="0" smtClean="0">
                <a:solidFill>
                  <a:schemeClr val="tx1">
                    <a:lumMod val="65000"/>
                    <a:lumOff val="35000"/>
                  </a:schemeClr>
                </a:solidFill>
              </a:rPr>
              <a:t>…</a:t>
            </a:r>
          </a:p>
          <a:p>
            <a:pPr marL="0" indent="0">
              <a:buNone/>
            </a:pPr>
            <a:endParaRPr lang="en-GB" dirty="0" smtClean="0"/>
          </a:p>
          <a:p>
            <a:endParaRPr lang="en-GB" dirty="0"/>
          </a:p>
        </p:txBody>
      </p:sp>
      <p:pic>
        <p:nvPicPr>
          <p:cNvPr id="5" name="Picture 4"/>
          <p:cNvPicPr/>
          <p:nvPr/>
        </p:nvPicPr>
        <p:blipFill>
          <a:blip r:embed="rId2" cstate="print"/>
          <a:srcRect/>
          <a:stretch>
            <a:fillRect/>
          </a:stretch>
        </p:blipFill>
        <p:spPr bwMode="auto">
          <a:xfrm>
            <a:off x="1043608" y="2060848"/>
            <a:ext cx="6425221" cy="400906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fld id="{9163E92D-0AE0-4578-8B20-44DD84FB154A}" type="datetime1">
              <a:rPr lang="en-GB" smtClean="0"/>
              <a:t>08/10/2014</a:t>
            </a:fld>
            <a:endParaRPr lang="en-GB"/>
          </a:p>
        </p:txBody>
      </p:sp>
      <p:sp>
        <p:nvSpPr>
          <p:cNvPr id="6" name="Footer Placeholder 5"/>
          <p:cNvSpPr>
            <a:spLocks noGrp="1"/>
          </p:cNvSpPr>
          <p:nvPr>
            <p:ph type="ftr" sz="quarter" idx="11"/>
          </p:nvPr>
        </p:nvSpPr>
        <p:spPr/>
        <p:txBody>
          <a:bodyPr/>
          <a:lstStyle/>
          <a:p>
            <a:r>
              <a:rPr lang="en-GB" smtClean="0"/>
              <a:t>In commercial confidence</a:t>
            </a:r>
            <a:endParaRPr lang="en-GB" dirty="0"/>
          </a:p>
        </p:txBody>
      </p:sp>
      <p:sp>
        <p:nvSpPr>
          <p:cNvPr id="7" name="Slide Number Placeholder 6"/>
          <p:cNvSpPr>
            <a:spLocks noGrp="1"/>
          </p:cNvSpPr>
          <p:nvPr>
            <p:ph type="sldNum" sz="quarter" idx="12"/>
          </p:nvPr>
        </p:nvSpPr>
        <p:spPr/>
        <p:txBody>
          <a:bodyPr/>
          <a:lstStyle/>
          <a:p>
            <a:r>
              <a:rPr lang="en-GB" smtClean="0"/>
              <a:t>Page - </a:t>
            </a:r>
            <a:fld id="{00F5A992-A653-442B-B1DE-66982E3A62A2}" type="slidenum">
              <a:rPr lang="en-GB" smtClean="0"/>
              <a:pPr/>
              <a:t>12</a:t>
            </a:fld>
            <a:endParaRPr lang="en-GB"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698976" cy="1143000"/>
          </a:xfrm>
        </p:spPr>
        <p:txBody>
          <a:bodyPr>
            <a:noAutofit/>
          </a:bodyPr>
          <a:lstStyle/>
          <a:p>
            <a:pPr algn="l">
              <a:spcBef>
                <a:spcPct val="20000"/>
              </a:spcBef>
            </a:pPr>
            <a:r>
              <a:rPr lang="en-GB" sz="3600" b="1" dirty="0">
                <a:solidFill>
                  <a:schemeClr val="tx1">
                    <a:tint val="75000"/>
                  </a:schemeClr>
                </a:solidFill>
                <a:latin typeface="+mn-lt"/>
                <a:ea typeface="+mn-ea"/>
                <a:cs typeface="+mn-cs"/>
              </a:rPr>
              <a:t>Social Media Engagement</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179512" y="2276872"/>
            <a:ext cx="5248275" cy="4276725"/>
          </a:xfrm>
          <a:prstGeom prst="rect">
            <a:avLst/>
          </a:prstGeom>
          <a:noFill/>
          <a:ln w="9525">
            <a:noFill/>
            <a:miter lim="800000"/>
            <a:headEnd/>
            <a:tailEnd/>
          </a:ln>
        </p:spPr>
      </p:pic>
      <p:sp>
        <p:nvSpPr>
          <p:cNvPr id="5" name="TextBox 4"/>
          <p:cNvSpPr txBox="1"/>
          <p:nvPr/>
        </p:nvSpPr>
        <p:spPr>
          <a:xfrm>
            <a:off x="683568" y="1412776"/>
            <a:ext cx="7344816" cy="646331"/>
          </a:xfrm>
          <a:prstGeom prst="rect">
            <a:avLst/>
          </a:prstGeom>
          <a:noFill/>
        </p:spPr>
        <p:txBody>
          <a:bodyPr wrap="square" rtlCol="0">
            <a:spAutoFit/>
          </a:bodyPr>
          <a:lstStyle/>
          <a:p>
            <a:pPr marL="342900" indent="-342900">
              <a:spcBef>
                <a:spcPts val="1000"/>
              </a:spcBef>
              <a:buFont typeface="Wingdings" panose="05000000000000000000" pitchFamily="2" charset="2"/>
              <a:buChar char="§"/>
              <a:tabLst>
                <a:tab pos="361950" algn="l"/>
              </a:tabLst>
            </a:pPr>
            <a:r>
              <a:rPr lang="en-GB" dirty="0" err="1" smtClean="0">
                <a:solidFill>
                  <a:schemeClr val="tx1">
                    <a:lumMod val="75000"/>
                    <a:lumOff val="25000"/>
                  </a:schemeClr>
                </a:solidFill>
              </a:rPr>
              <a:t>IncenTV</a:t>
            </a:r>
            <a:r>
              <a:rPr lang="en-GB" dirty="0" smtClean="0">
                <a:solidFill>
                  <a:schemeClr val="tx1">
                    <a:lumMod val="75000"/>
                    <a:lumOff val="25000"/>
                  </a:schemeClr>
                </a:solidFill>
              </a:rPr>
              <a:t> users can post links to programmes they are watching – or have watched – or plan to watch – to their friends and followers </a:t>
            </a:r>
          </a:p>
        </p:txBody>
      </p:sp>
      <p:pic>
        <p:nvPicPr>
          <p:cNvPr id="1027" name="Picture 3"/>
          <p:cNvPicPr>
            <a:picLocks noChangeAspect="1" noChangeArrowheads="1"/>
          </p:cNvPicPr>
          <p:nvPr/>
        </p:nvPicPr>
        <p:blipFill>
          <a:blip r:embed="rId3" cstate="print"/>
          <a:srcRect/>
          <a:stretch>
            <a:fillRect/>
          </a:stretch>
        </p:blipFill>
        <p:spPr bwMode="auto">
          <a:xfrm>
            <a:off x="6228184" y="5013176"/>
            <a:ext cx="2714625" cy="1552575"/>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5580112" y="2492896"/>
            <a:ext cx="3454151" cy="1811859"/>
          </a:xfrm>
          <a:prstGeom prst="rect">
            <a:avLst/>
          </a:prstGeom>
          <a:noFill/>
          <a:ln w="9525">
            <a:noFill/>
            <a:miter lim="800000"/>
            <a:headEnd/>
            <a:tailEnd/>
          </a:ln>
        </p:spPr>
      </p:pic>
      <p:sp>
        <p:nvSpPr>
          <p:cNvPr id="3" name="Date Placeholder 2"/>
          <p:cNvSpPr>
            <a:spLocks noGrp="1"/>
          </p:cNvSpPr>
          <p:nvPr>
            <p:ph type="dt" sz="half" idx="10"/>
          </p:nvPr>
        </p:nvSpPr>
        <p:spPr/>
        <p:txBody>
          <a:bodyPr/>
          <a:lstStyle/>
          <a:p>
            <a:fld id="{797CED43-1E0E-4600-B588-30A5608F30B2}" type="datetime1">
              <a:rPr lang="en-GB" smtClean="0"/>
              <a:t>08/10/2014</a:t>
            </a:fld>
            <a:endParaRPr lang="en-GB"/>
          </a:p>
        </p:txBody>
      </p:sp>
      <p:sp>
        <p:nvSpPr>
          <p:cNvPr id="4" name="Footer Placeholder 3"/>
          <p:cNvSpPr>
            <a:spLocks noGrp="1"/>
          </p:cNvSpPr>
          <p:nvPr>
            <p:ph type="ftr" sz="quarter" idx="11"/>
          </p:nvPr>
        </p:nvSpPr>
        <p:spPr/>
        <p:txBody>
          <a:bodyPr/>
          <a:lstStyle/>
          <a:p>
            <a:r>
              <a:rPr lang="en-GB" smtClean="0"/>
              <a:t>In commercial confidence</a:t>
            </a:r>
            <a:endParaRPr lang="en-GB" dirty="0"/>
          </a:p>
        </p:txBody>
      </p:sp>
      <p:sp>
        <p:nvSpPr>
          <p:cNvPr id="6" name="Slide Number Placeholder 5"/>
          <p:cNvSpPr>
            <a:spLocks noGrp="1"/>
          </p:cNvSpPr>
          <p:nvPr>
            <p:ph type="sldNum" sz="quarter" idx="12"/>
          </p:nvPr>
        </p:nvSpPr>
        <p:spPr/>
        <p:txBody>
          <a:bodyPr/>
          <a:lstStyle/>
          <a:p>
            <a:r>
              <a:rPr lang="en-GB" smtClean="0"/>
              <a:t>Page - </a:t>
            </a:r>
            <a:fld id="{00F5A992-A653-442B-B1DE-66982E3A62A2}" type="slidenum">
              <a:rPr lang="en-GB" smtClean="0"/>
              <a:pPr/>
              <a:t>13</a:t>
            </a:fld>
            <a:endParaRPr lang="en-GB"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spcBef>
                <a:spcPct val="20000"/>
              </a:spcBef>
            </a:pPr>
            <a:r>
              <a:rPr lang="en-GB" sz="3600" b="1" dirty="0" smtClean="0">
                <a:solidFill>
                  <a:schemeClr val="tx1">
                    <a:tint val="75000"/>
                  </a:schemeClr>
                </a:solidFill>
                <a:latin typeface="+mn-lt"/>
                <a:ea typeface="+mn-ea"/>
                <a:cs typeface="+mn-cs"/>
              </a:rPr>
              <a:t>Dev-ex</a:t>
            </a:r>
            <a:endParaRPr lang="en-GB" sz="3600" b="1" dirty="0">
              <a:solidFill>
                <a:schemeClr val="tx1">
                  <a:tint val="75000"/>
                </a:schemeClr>
              </a:solidFill>
              <a:latin typeface="+mn-lt"/>
              <a:ea typeface="+mn-ea"/>
              <a:cs typeface="+mn-cs"/>
            </a:endParaRPr>
          </a:p>
        </p:txBody>
      </p:sp>
      <p:sp>
        <p:nvSpPr>
          <p:cNvPr id="3" name="Content Placeholder 2"/>
          <p:cNvSpPr>
            <a:spLocks noGrp="1"/>
          </p:cNvSpPr>
          <p:nvPr>
            <p:ph idx="1"/>
          </p:nvPr>
        </p:nvSpPr>
        <p:spPr>
          <a:xfrm>
            <a:off x="467544" y="1340769"/>
            <a:ext cx="7704856" cy="4248471"/>
          </a:xfrm>
        </p:spPr>
        <p:txBody>
          <a:bodyPr>
            <a:noAutofit/>
          </a:bodyPr>
          <a:lstStyle/>
          <a:p>
            <a:pPr>
              <a:spcBef>
                <a:spcPts val="1000"/>
              </a:spcBef>
              <a:buFont typeface="Wingdings" panose="05000000000000000000" pitchFamily="2" charset="2"/>
              <a:buChar char="§"/>
              <a:tabLst>
                <a:tab pos="361950" algn="l"/>
              </a:tabLst>
            </a:pPr>
            <a:r>
              <a:rPr lang="en-GB" sz="1600" dirty="0" smtClean="0">
                <a:solidFill>
                  <a:schemeClr val="tx2"/>
                </a:solidFill>
              </a:rPr>
              <a:t>Direct route to advertisers</a:t>
            </a:r>
          </a:p>
          <a:p>
            <a:pPr marL="714375" indent="-447675">
              <a:spcBef>
                <a:spcPct val="40000"/>
              </a:spcBef>
            </a:pPr>
            <a:r>
              <a:rPr lang="en-GB" sz="1200" dirty="0" err="1">
                <a:solidFill>
                  <a:schemeClr val="tx1">
                    <a:lumMod val="85000"/>
                    <a:lumOff val="15000"/>
                  </a:schemeClr>
                </a:solidFill>
              </a:rPr>
              <a:t>IncenTV</a:t>
            </a:r>
            <a:r>
              <a:rPr lang="en-GB" sz="1200" dirty="0">
                <a:solidFill>
                  <a:schemeClr val="tx1">
                    <a:lumMod val="85000"/>
                    <a:lumOff val="15000"/>
                  </a:schemeClr>
                </a:solidFill>
              </a:rPr>
              <a:t> is the ideal way to communicate with customers in offset or real time </a:t>
            </a:r>
          </a:p>
          <a:p>
            <a:pPr marL="714375" indent="-447675">
              <a:spcBef>
                <a:spcPct val="40000"/>
              </a:spcBef>
            </a:pPr>
            <a:r>
              <a:rPr lang="en-GB" sz="1200" dirty="0">
                <a:solidFill>
                  <a:schemeClr val="tx1">
                    <a:lumMod val="85000"/>
                    <a:lumOff val="15000"/>
                  </a:schemeClr>
                </a:solidFill>
              </a:rPr>
              <a:t>Content may be live or recorded – but ads are real </a:t>
            </a:r>
            <a:r>
              <a:rPr lang="en-GB" sz="1200" dirty="0" smtClean="0">
                <a:solidFill>
                  <a:schemeClr val="tx1">
                    <a:lumMod val="85000"/>
                    <a:lumOff val="15000"/>
                  </a:schemeClr>
                </a:solidFill>
              </a:rPr>
              <a:t>time</a:t>
            </a:r>
            <a:endParaRPr lang="en-GB" sz="1200" dirty="0">
              <a:solidFill>
                <a:schemeClr val="tx1">
                  <a:lumMod val="85000"/>
                  <a:lumOff val="15000"/>
                </a:schemeClr>
              </a:solidFill>
            </a:endParaRPr>
          </a:p>
          <a:p>
            <a:pPr marL="714375" indent="-447675">
              <a:spcBef>
                <a:spcPct val="40000"/>
              </a:spcBef>
            </a:pPr>
            <a:r>
              <a:rPr lang="en-GB" sz="1200" dirty="0" err="1">
                <a:solidFill>
                  <a:schemeClr val="tx1">
                    <a:lumMod val="85000"/>
                    <a:lumOff val="15000"/>
                  </a:schemeClr>
                </a:solidFill>
              </a:rPr>
              <a:t>IncenTV</a:t>
            </a:r>
            <a:r>
              <a:rPr lang="en-GB" sz="1200" dirty="0">
                <a:solidFill>
                  <a:schemeClr val="tx1">
                    <a:lumMod val="85000"/>
                    <a:lumOff val="15000"/>
                  </a:schemeClr>
                </a:solidFill>
              </a:rPr>
              <a:t> is an ideal platform for local advertising</a:t>
            </a:r>
          </a:p>
          <a:p>
            <a:pPr marL="714375" indent="-447675">
              <a:spcBef>
                <a:spcPct val="40000"/>
              </a:spcBef>
            </a:pPr>
            <a:r>
              <a:rPr lang="en-GB" sz="1200" dirty="0">
                <a:solidFill>
                  <a:schemeClr val="tx1">
                    <a:lumMod val="85000"/>
                    <a:lumOff val="15000"/>
                  </a:schemeClr>
                </a:solidFill>
              </a:rPr>
              <a:t>IPTV also powers on-demand (and live) interactive shopping channels at low cost compared to any traditional broadcast</a:t>
            </a:r>
          </a:p>
          <a:p>
            <a:pPr marL="714375" indent="-447675">
              <a:spcBef>
                <a:spcPct val="40000"/>
              </a:spcBef>
            </a:pPr>
            <a:r>
              <a:rPr lang="en-GB" sz="1200" dirty="0">
                <a:solidFill>
                  <a:schemeClr val="tx1">
                    <a:lumMod val="85000"/>
                    <a:lumOff val="15000"/>
                  </a:schemeClr>
                </a:solidFill>
              </a:rPr>
              <a:t>Example: overstocked with lemons in the Chelmsford store? Then push </a:t>
            </a:r>
            <a:r>
              <a:rPr lang="en-GB" sz="1200" i="1" dirty="0">
                <a:solidFill>
                  <a:schemeClr val="tx1">
                    <a:lumMod val="85000"/>
                    <a:lumOff val="15000"/>
                  </a:schemeClr>
                </a:solidFill>
              </a:rPr>
              <a:t>“a hundred and one things Jamie Oliver can do with a lemon” </a:t>
            </a:r>
            <a:r>
              <a:rPr lang="en-GB" sz="1200" dirty="0">
                <a:solidFill>
                  <a:schemeClr val="tx1">
                    <a:lumMod val="85000"/>
                    <a:lumOff val="15000"/>
                  </a:schemeClr>
                </a:solidFill>
              </a:rPr>
              <a:t>to viewers in CM1-CM3 postcodes</a:t>
            </a:r>
            <a:r>
              <a:rPr lang="en-GB" sz="1200" dirty="0" smtClean="0">
                <a:solidFill>
                  <a:schemeClr val="tx1">
                    <a:lumMod val="85000"/>
                    <a:lumOff val="15000"/>
                  </a:schemeClr>
                </a:solidFill>
              </a:rPr>
              <a:t>…</a:t>
            </a:r>
          </a:p>
          <a:p>
            <a:pPr marL="714375" indent="-447675">
              <a:spcBef>
                <a:spcPct val="40000"/>
              </a:spcBef>
            </a:pPr>
            <a:endParaRPr lang="en-GB" sz="1200" dirty="0">
              <a:solidFill>
                <a:schemeClr val="tx1">
                  <a:lumMod val="85000"/>
                  <a:lumOff val="15000"/>
                </a:schemeClr>
              </a:solidFill>
            </a:endParaRPr>
          </a:p>
          <a:p>
            <a:pPr>
              <a:spcBef>
                <a:spcPts val="1000"/>
              </a:spcBef>
              <a:buFont typeface="Wingdings" panose="05000000000000000000" pitchFamily="2" charset="2"/>
              <a:buChar char="§"/>
              <a:tabLst>
                <a:tab pos="361950" algn="l"/>
              </a:tabLst>
            </a:pPr>
            <a:r>
              <a:rPr lang="en-GB" sz="1600" dirty="0" err="1" smtClean="0">
                <a:solidFill>
                  <a:schemeClr val="tx2"/>
                </a:solidFill>
              </a:rPr>
              <a:t>Touchcast</a:t>
            </a:r>
            <a:r>
              <a:rPr lang="en-GB" sz="1600" dirty="0" smtClean="0">
                <a:solidFill>
                  <a:schemeClr val="tx2"/>
                </a:solidFill>
              </a:rPr>
              <a:t> integration</a:t>
            </a:r>
            <a:endParaRPr lang="en-GB" sz="1200" dirty="0">
              <a:solidFill>
                <a:schemeClr val="tx2"/>
              </a:solidFill>
            </a:endParaRPr>
          </a:p>
          <a:p>
            <a:pPr lvl="1">
              <a:spcBef>
                <a:spcPts val="1000"/>
              </a:spcBef>
              <a:buFont typeface="Wingdings" panose="05000000000000000000" pitchFamily="2" charset="2"/>
              <a:buChar char="§"/>
              <a:tabLst>
                <a:tab pos="361950" algn="l"/>
              </a:tabLst>
            </a:pPr>
            <a:r>
              <a:rPr lang="en-GB" sz="1200" dirty="0" err="1">
                <a:solidFill>
                  <a:schemeClr val="tx1">
                    <a:lumMod val="65000"/>
                    <a:lumOff val="35000"/>
                  </a:schemeClr>
                </a:solidFill>
              </a:rPr>
              <a:t>TouchCast</a:t>
            </a:r>
            <a:r>
              <a:rPr lang="en-GB" sz="1200" dirty="0">
                <a:solidFill>
                  <a:schemeClr val="tx1">
                    <a:lumMod val="65000"/>
                    <a:lumOff val="35000"/>
                  </a:schemeClr>
                </a:solidFill>
              </a:rPr>
              <a:t> video uses a standard MP4 format plus a synchronised XML “track” that provides location and timing information for the </a:t>
            </a:r>
            <a:r>
              <a:rPr lang="en-GB" sz="1200" dirty="0" smtClean="0">
                <a:solidFill>
                  <a:schemeClr val="tx1">
                    <a:lumMod val="65000"/>
                    <a:lumOff val="35000"/>
                  </a:schemeClr>
                </a:solidFill>
              </a:rPr>
              <a:t> video apps “</a:t>
            </a:r>
            <a:r>
              <a:rPr lang="en-GB" sz="1200" dirty="0" err="1" smtClean="0">
                <a:solidFill>
                  <a:schemeClr val="tx1">
                    <a:lumMod val="65000"/>
                    <a:lumOff val="35000"/>
                  </a:schemeClr>
                </a:solidFill>
              </a:rPr>
              <a:t>Vapps</a:t>
            </a:r>
            <a:r>
              <a:rPr lang="en-GB" sz="1200" dirty="0">
                <a:solidFill>
                  <a:schemeClr val="tx1">
                    <a:lumMod val="65000"/>
                    <a:lumOff val="35000"/>
                  </a:schemeClr>
                </a:solidFill>
              </a:rPr>
              <a:t>” that provide interaction</a:t>
            </a:r>
          </a:p>
          <a:p>
            <a:pPr lvl="1">
              <a:spcBef>
                <a:spcPts val="1000"/>
              </a:spcBef>
              <a:buFont typeface="Wingdings" panose="05000000000000000000" pitchFamily="2" charset="2"/>
              <a:buChar char="§"/>
              <a:tabLst>
                <a:tab pos="361950" algn="l"/>
              </a:tabLst>
            </a:pPr>
            <a:r>
              <a:rPr lang="en-GB" sz="1200" dirty="0">
                <a:solidFill>
                  <a:schemeClr val="tx1">
                    <a:lumMod val="65000"/>
                    <a:lumOff val="35000"/>
                  </a:schemeClr>
                </a:solidFill>
              </a:rPr>
              <a:t>Suitable Players for PC (Chrome), </a:t>
            </a:r>
            <a:r>
              <a:rPr lang="en-GB" sz="1200" dirty="0" err="1">
                <a:solidFill>
                  <a:schemeClr val="tx1">
                    <a:lumMod val="65000"/>
                    <a:lumOff val="35000"/>
                  </a:schemeClr>
                </a:solidFill>
              </a:rPr>
              <a:t>iOs</a:t>
            </a:r>
            <a:r>
              <a:rPr lang="en-GB" sz="1200" dirty="0">
                <a:solidFill>
                  <a:schemeClr val="tx1">
                    <a:lumMod val="65000"/>
                    <a:lumOff val="35000"/>
                  </a:schemeClr>
                </a:solidFill>
              </a:rPr>
              <a:t> and Android are available and will be switched as needed.</a:t>
            </a:r>
          </a:p>
          <a:p>
            <a:pPr lvl="1">
              <a:spcBef>
                <a:spcPts val="1000"/>
              </a:spcBef>
              <a:buFont typeface="Wingdings" panose="05000000000000000000" pitchFamily="2" charset="2"/>
              <a:buChar char="§"/>
              <a:tabLst>
                <a:tab pos="361950" algn="l"/>
              </a:tabLst>
            </a:pPr>
            <a:r>
              <a:rPr lang="en-GB" sz="1200" dirty="0">
                <a:solidFill>
                  <a:schemeClr val="tx1">
                    <a:lumMod val="65000"/>
                    <a:lumOff val="35000"/>
                  </a:schemeClr>
                </a:solidFill>
              </a:rPr>
              <a:t>A key differentiator is the analytics process that allows advertisers to track how viewers interact with their commercial, these are recorded at the server at the time the </a:t>
            </a:r>
            <a:r>
              <a:rPr lang="en-GB" sz="1200" dirty="0" err="1">
                <a:solidFill>
                  <a:schemeClr val="tx1">
                    <a:lumMod val="65000"/>
                    <a:lumOff val="35000"/>
                  </a:schemeClr>
                </a:solidFill>
              </a:rPr>
              <a:t>TouchCast</a:t>
            </a:r>
            <a:r>
              <a:rPr lang="en-GB" sz="1200" dirty="0">
                <a:solidFill>
                  <a:schemeClr val="tx1">
                    <a:lumMod val="65000"/>
                    <a:lumOff val="35000"/>
                  </a:schemeClr>
                </a:solidFill>
              </a:rPr>
              <a:t> is being viewed. </a:t>
            </a:r>
          </a:p>
          <a:p>
            <a:pPr lvl="1">
              <a:spcBef>
                <a:spcPts val="1000"/>
              </a:spcBef>
              <a:buFont typeface="Wingdings" panose="05000000000000000000" pitchFamily="2" charset="2"/>
              <a:buChar char="§"/>
              <a:tabLst>
                <a:tab pos="361950" algn="l"/>
              </a:tabLst>
            </a:pPr>
            <a:r>
              <a:rPr lang="en-GB" sz="1200" dirty="0">
                <a:solidFill>
                  <a:schemeClr val="tx1">
                    <a:lumMod val="65000"/>
                    <a:lumOff val="35000"/>
                  </a:schemeClr>
                </a:solidFill>
              </a:rPr>
              <a:t>Development expenditure is budgeted at £200,000</a:t>
            </a:r>
            <a:endParaRPr lang="en-GB" sz="1200" dirty="0" smtClean="0">
              <a:solidFill>
                <a:schemeClr val="tx1">
                  <a:lumMod val="65000"/>
                  <a:lumOff val="35000"/>
                </a:schemeClr>
              </a:solidFill>
            </a:endParaRPr>
          </a:p>
          <a:p>
            <a:pPr marL="457200" lvl="1" indent="0">
              <a:spcBef>
                <a:spcPts val="1000"/>
              </a:spcBef>
              <a:buNone/>
              <a:tabLst>
                <a:tab pos="361950" algn="l"/>
              </a:tabLst>
            </a:pPr>
            <a:endParaRPr lang="en-GB" sz="1200" dirty="0" smtClean="0">
              <a:solidFill>
                <a:schemeClr val="tx1">
                  <a:lumMod val="75000"/>
                  <a:lumOff val="25000"/>
                </a:schemeClr>
              </a:solidFill>
            </a:endParaRPr>
          </a:p>
          <a:p>
            <a:pPr>
              <a:spcBef>
                <a:spcPts val="0"/>
              </a:spcBef>
              <a:buFont typeface="Wingdings" panose="05000000000000000000" pitchFamily="2" charset="2"/>
              <a:buChar char="§"/>
              <a:tabLst>
                <a:tab pos="361950" algn="l"/>
              </a:tabLst>
            </a:pPr>
            <a:endParaRPr lang="en-GB" sz="1600" dirty="0" smtClean="0">
              <a:solidFill>
                <a:schemeClr val="tx1">
                  <a:lumMod val="75000"/>
                  <a:lumOff val="25000"/>
                </a:schemeClr>
              </a:solidFill>
            </a:endParaRPr>
          </a:p>
        </p:txBody>
      </p:sp>
      <p:sp>
        <p:nvSpPr>
          <p:cNvPr id="4" name="Date Placeholder 3"/>
          <p:cNvSpPr>
            <a:spLocks noGrp="1"/>
          </p:cNvSpPr>
          <p:nvPr>
            <p:ph type="dt" sz="half" idx="10"/>
          </p:nvPr>
        </p:nvSpPr>
        <p:spPr/>
        <p:txBody>
          <a:bodyPr/>
          <a:lstStyle/>
          <a:p>
            <a:fld id="{E82DFF10-A06D-4A2A-9342-1CC590B9FA24}" type="datetime1">
              <a:rPr lang="en-GB" smtClean="0"/>
              <a:t>08/10/2014</a:t>
            </a:fld>
            <a:endParaRPr lang="en-GB"/>
          </a:p>
        </p:txBody>
      </p:sp>
      <p:sp>
        <p:nvSpPr>
          <p:cNvPr id="5" name="Footer Placeholder 4"/>
          <p:cNvSpPr>
            <a:spLocks noGrp="1"/>
          </p:cNvSpPr>
          <p:nvPr>
            <p:ph type="ftr" sz="quarter" idx="11"/>
          </p:nvPr>
        </p:nvSpPr>
        <p:spPr/>
        <p:txBody>
          <a:bodyPr/>
          <a:lstStyle/>
          <a:p>
            <a:r>
              <a:rPr lang="en-GB" smtClean="0"/>
              <a:t>In commercial confidence</a:t>
            </a:r>
            <a:endParaRPr lang="en-GB" dirty="0"/>
          </a:p>
        </p:txBody>
      </p:sp>
      <p:sp>
        <p:nvSpPr>
          <p:cNvPr id="6" name="Slide Number Placeholder 5"/>
          <p:cNvSpPr>
            <a:spLocks noGrp="1"/>
          </p:cNvSpPr>
          <p:nvPr>
            <p:ph type="sldNum" sz="quarter" idx="12"/>
          </p:nvPr>
        </p:nvSpPr>
        <p:spPr/>
        <p:txBody>
          <a:bodyPr/>
          <a:lstStyle/>
          <a:p>
            <a:r>
              <a:rPr lang="en-GB" smtClean="0"/>
              <a:t>Page - </a:t>
            </a:r>
            <a:fld id="{00F5A992-A653-442B-B1DE-66982E3A62A2}" type="slidenum">
              <a:rPr lang="en-GB" smtClean="0"/>
              <a:pPr/>
              <a:t>14</a:t>
            </a:fld>
            <a:endParaRPr lang="en-GB" dirty="0"/>
          </a:p>
        </p:txBody>
      </p:sp>
    </p:spTree>
    <p:extLst>
      <p:ext uri="{BB962C8B-B14F-4D97-AF65-F5344CB8AC3E}">
        <p14:creationId xmlns:p14="http://schemas.microsoft.com/office/powerpoint/2010/main" val="5216677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spcBef>
                <a:spcPct val="20000"/>
              </a:spcBef>
            </a:pPr>
            <a:r>
              <a:rPr lang="en-GB" sz="3600" b="1" dirty="0" smtClean="0">
                <a:solidFill>
                  <a:schemeClr val="tx1">
                    <a:tint val="75000"/>
                  </a:schemeClr>
                </a:solidFill>
                <a:latin typeface="+mn-lt"/>
                <a:ea typeface="+mn-ea"/>
                <a:cs typeface="+mn-cs"/>
              </a:rPr>
              <a:t>Future advertising</a:t>
            </a:r>
            <a:endParaRPr lang="en-GB" sz="3600" b="1" dirty="0">
              <a:solidFill>
                <a:schemeClr val="tx1">
                  <a:tint val="75000"/>
                </a:schemeClr>
              </a:solidFill>
              <a:latin typeface="+mn-lt"/>
              <a:ea typeface="+mn-ea"/>
              <a:cs typeface="+mn-cs"/>
            </a:endParaRPr>
          </a:p>
        </p:txBody>
      </p:sp>
      <p:sp>
        <p:nvSpPr>
          <p:cNvPr id="3" name="Date Placeholder 2"/>
          <p:cNvSpPr>
            <a:spLocks noGrp="1"/>
          </p:cNvSpPr>
          <p:nvPr>
            <p:ph type="dt" sz="half" idx="10"/>
          </p:nvPr>
        </p:nvSpPr>
        <p:spPr/>
        <p:txBody>
          <a:bodyPr/>
          <a:lstStyle/>
          <a:p>
            <a:fld id="{4164AE00-D69A-456B-A556-F1591AFAD787}" type="datetime1">
              <a:rPr lang="en-GB" smtClean="0"/>
              <a:t>08/10/2014</a:t>
            </a:fld>
            <a:endParaRPr lang="en-GB"/>
          </a:p>
        </p:txBody>
      </p:sp>
      <p:sp>
        <p:nvSpPr>
          <p:cNvPr id="4" name="Footer Placeholder 3"/>
          <p:cNvSpPr>
            <a:spLocks noGrp="1"/>
          </p:cNvSpPr>
          <p:nvPr>
            <p:ph type="ftr" sz="quarter" idx="11"/>
          </p:nvPr>
        </p:nvSpPr>
        <p:spPr/>
        <p:txBody>
          <a:bodyPr/>
          <a:lstStyle/>
          <a:p>
            <a:r>
              <a:rPr lang="en-GB" smtClean="0"/>
              <a:t>In commercial confidence</a:t>
            </a:r>
            <a:endParaRPr lang="en-GB" dirty="0"/>
          </a:p>
        </p:txBody>
      </p:sp>
      <p:sp>
        <p:nvSpPr>
          <p:cNvPr id="6" name="Slide Number Placeholder 5"/>
          <p:cNvSpPr>
            <a:spLocks noGrp="1"/>
          </p:cNvSpPr>
          <p:nvPr>
            <p:ph type="sldNum" sz="quarter" idx="12"/>
          </p:nvPr>
        </p:nvSpPr>
        <p:spPr/>
        <p:txBody>
          <a:bodyPr/>
          <a:lstStyle/>
          <a:p>
            <a:r>
              <a:rPr lang="en-GB" smtClean="0"/>
              <a:t>Page - </a:t>
            </a:r>
            <a:fld id="{00F5A992-A653-442B-B1DE-66982E3A62A2}" type="slidenum">
              <a:rPr lang="en-GB" smtClean="0"/>
              <a:pPr/>
              <a:t>15</a:t>
            </a:fld>
            <a:endParaRPr lang="en-GB" dirty="0"/>
          </a:p>
        </p:txBody>
      </p:sp>
      <p:sp>
        <p:nvSpPr>
          <p:cNvPr id="7" name="Content Placeholder 2"/>
          <p:cNvSpPr txBox="1">
            <a:spLocks/>
          </p:cNvSpPr>
          <p:nvPr/>
        </p:nvSpPr>
        <p:spPr>
          <a:xfrm>
            <a:off x="467544" y="1340769"/>
            <a:ext cx="8208912" cy="51125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457200">
              <a:spcBef>
                <a:spcPct val="30000"/>
              </a:spcBef>
              <a:buFont typeface="Wingdings" charset="2"/>
              <a:buChar char="§"/>
            </a:pPr>
            <a:r>
              <a:rPr lang="en-GB" sz="1600" dirty="0" smtClean="0">
                <a:solidFill>
                  <a:srgbClr val="17375E"/>
                </a:solidFill>
              </a:rPr>
              <a:t>Advertising evolution</a:t>
            </a:r>
            <a:br>
              <a:rPr lang="en-GB" sz="1600" dirty="0" smtClean="0">
                <a:solidFill>
                  <a:srgbClr val="17375E"/>
                </a:solidFill>
              </a:rPr>
            </a:br>
            <a:r>
              <a:rPr lang="en-GB" sz="1600" dirty="0" smtClean="0">
                <a:solidFill>
                  <a:srgbClr val="17375E"/>
                </a:solidFill>
              </a:rPr>
              <a:t>	</a:t>
            </a:r>
            <a:r>
              <a:rPr lang="en-GB" sz="1200" dirty="0" smtClean="0"/>
              <a:t>However</a:t>
            </a:r>
            <a:r>
              <a:rPr lang="en-GB" sz="1200" dirty="0"/>
              <a:t>, scheduled broadcasting is with us for while longer, so let’s “embrace” that as an opportunity</a:t>
            </a:r>
          </a:p>
          <a:p>
            <a:pPr lvl="1" defTabSz="457200">
              <a:spcBef>
                <a:spcPct val="30000"/>
              </a:spcBef>
              <a:buFont typeface="Wingdings" charset="2"/>
              <a:buChar char="§"/>
            </a:pPr>
            <a:r>
              <a:rPr lang="en-GB" sz="1200" dirty="0"/>
              <a:t>You spot an advertising screen somewhere in public – a rail station, shopping mall etc.</a:t>
            </a:r>
          </a:p>
          <a:p>
            <a:pPr lvl="1" defTabSz="457200">
              <a:spcBef>
                <a:spcPct val="30000"/>
              </a:spcBef>
              <a:buFont typeface="Wingdings" charset="2"/>
              <a:buChar char="§"/>
            </a:pPr>
            <a:r>
              <a:rPr lang="en-GB" sz="1200" dirty="0"/>
              <a:t>A TV programme trailer is </a:t>
            </a:r>
            <a:r>
              <a:rPr lang="en-GB" sz="1200" dirty="0" smtClean="0"/>
              <a:t>shown and the </a:t>
            </a:r>
            <a:r>
              <a:rPr lang="en-GB" sz="1200" dirty="0"/>
              <a:t>screen shows an optically “</a:t>
            </a:r>
            <a:r>
              <a:rPr lang="en-GB" sz="1200" dirty="0" err="1"/>
              <a:t>grabbable</a:t>
            </a:r>
            <a:r>
              <a:rPr lang="en-GB" sz="1200" dirty="0"/>
              <a:t>” code (or use NFT) and the screen ID #</a:t>
            </a:r>
          </a:p>
          <a:p>
            <a:pPr lvl="1" defTabSz="457200">
              <a:spcBef>
                <a:spcPct val="30000"/>
              </a:spcBef>
              <a:buFont typeface="Wingdings" charset="2"/>
              <a:buChar char="§"/>
            </a:pPr>
            <a:r>
              <a:rPr lang="en-GB" sz="1200" dirty="0" smtClean="0"/>
              <a:t>Just </a:t>
            </a:r>
            <a:r>
              <a:rPr lang="en-GB" sz="1200" dirty="0"/>
              <a:t>“snap” the code or enter those numbers on your handset, dial the number displayed, and </a:t>
            </a:r>
            <a:r>
              <a:rPr lang="en-GB" sz="1200" dirty="0" err="1"/>
              <a:t>IncenTV</a:t>
            </a:r>
            <a:r>
              <a:rPr lang="en-GB" sz="1200" dirty="0"/>
              <a:t> will record that show for you on your “cloud PVR”. </a:t>
            </a:r>
            <a:endParaRPr lang="en-GB" sz="1200" dirty="0" smtClean="0"/>
          </a:p>
          <a:p>
            <a:pPr lvl="1" defTabSz="457200">
              <a:spcBef>
                <a:spcPct val="30000"/>
              </a:spcBef>
              <a:buFont typeface="Wingdings" charset="2"/>
              <a:buChar char="§"/>
            </a:pPr>
            <a:endParaRPr lang="en-GB" sz="1200" dirty="0" smtClean="0">
              <a:solidFill>
                <a:srgbClr val="17375E"/>
              </a:solidFill>
            </a:endParaRPr>
          </a:p>
          <a:p>
            <a:pPr defTabSz="457200">
              <a:spcBef>
                <a:spcPct val="30000"/>
              </a:spcBef>
              <a:buFont typeface="Wingdings" charset="2"/>
              <a:buChar char="§"/>
            </a:pPr>
            <a:r>
              <a:rPr lang="en-GB" sz="1600" dirty="0" smtClean="0">
                <a:solidFill>
                  <a:srgbClr val="17375E"/>
                </a:solidFill>
              </a:rPr>
              <a:t>What did you just do?</a:t>
            </a:r>
          </a:p>
          <a:p>
            <a:pPr lvl="1" defTabSz="457200">
              <a:buFont typeface="Wingdings" charset="2"/>
              <a:buChar char="§"/>
            </a:pPr>
            <a:r>
              <a:rPr lang="en-GB" sz="1200" dirty="0"/>
              <a:t>You sent a message to record a show on your </a:t>
            </a:r>
            <a:r>
              <a:rPr lang="en-GB" sz="1200" dirty="0" err="1"/>
              <a:t>IncenTV</a:t>
            </a:r>
            <a:r>
              <a:rPr lang="en-GB" sz="1200" dirty="0"/>
              <a:t> Cloud PVR (</a:t>
            </a:r>
            <a:r>
              <a:rPr lang="en-GB" sz="1200" i="1" dirty="0"/>
              <a:t>or your grandmother’s</a:t>
            </a:r>
            <a:r>
              <a:rPr lang="en-GB" sz="1200" dirty="0"/>
              <a:t>) from anywhere on the planet</a:t>
            </a:r>
          </a:p>
          <a:p>
            <a:pPr lvl="1" defTabSz="457200">
              <a:buFont typeface="Wingdings" charset="2"/>
              <a:buChar char="§"/>
            </a:pPr>
            <a:r>
              <a:rPr lang="en-GB" sz="1200" dirty="0"/>
              <a:t>And you </a:t>
            </a:r>
            <a:r>
              <a:rPr lang="en-GB" sz="1200" i="1" dirty="0"/>
              <a:t>also</a:t>
            </a:r>
            <a:r>
              <a:rPr lang="en-GB" sz="1200" dirty="0"/>
              <a:t> provided priceless marketing information to the programme provider that will enable them sell the commercial opportunities in and around that show on the basis of understanding the audience </a:t>
            </a:r>
            <a:r>
              <a:rPr lang="en-GB" sz="1200" b="1" dirty="0"/>
              <a:t>before</a:t>
            </a:r>
            <a:r>
              <a:rPr lang="en-GB" sz="1200" dirty="0"/>
              <a:t> the show </a:t>
            </a:r>
            <a:r>
              <a:rPr lang="en-GB" sz="1200" dirty="0" smtClean="0"/>
              <a:t>air, </a:t>
            </a:r>
            <a:r>
              <a:rPr lang="en-GB" sz="1200" dirty="0"/>
              <a:t>not just afterwards (as provided with current TV audience ratings systems)</a:t>
            </a:r>
          </a:p>
          <a:p>
            <a:pPr marL="0" indent="0" defTabSz="457200">
              <a:spcBef>
                <a:spcPct val="30000"/>
              </a:spcBef>
              <a:buNone/>
            </a:pPr>
            <a:endParaRPr lang="en-GB" sz="1600" dirty="0"/>
          </a:p>
        </p:txBody>
      </p:sp>
    </p:spTree>
    <p:extLst>
      <p:ext uri="{BB962C8B-B14F-4D97-AF65-F5344CB8AC3E}">
        <p14:creationId xmlns:p14="http://schemas.microsoft.com/office/powerpoint/2010/main" val="21436224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spcBef>
                <a:spcPct val="20000"/>
              </a:spcBef>
            </a:pPr>
            <a:r>
              <a:rPr lang="en-GB" sz="3600" b="1" dirty="0" smtClean="0">
                <a:solidFill>
                  <a:schemeClr val="tx1">
                    <a:tint val="75000"/>
                  </a:schemeClr>
                </a:solidFill>
                <a:latin typeface="+mn-lt"/>
                <a:ea typeface="+mn-ea"/>
                <a:cs typeface="+mn-cs"/>
              </a:rPr>
              <a:t>Business Model – </a:t>
            </a:r>
            <a:r>
              <a:rPr lang="en-GB" sz="3600" b="1" dirty="0" smtClean="0">
                <a:solidFill>
                  <a:srgbClr val="FF0000"/>
                </a:solidFill>
                <a:latin typeface="+mn-lt"/>
                <a:ea typeface="+mn-ea"/>
                <a:cs typeface="+mn-cs"/>
              </a:rPr>
              <a:t>To Update!!</a:t>
            </a:r>
            <a:endParaRPr lang="en-GB" sz="3600" b="1" dirty="0">
              <a:solidFill>
                <a:srgbClr val="FF0000"/>
              </a:solidFill>
              <a:latin typeface="+mn-lt"/>
              <a:ea typeface="+mn-ea"/>
              <a:cs typeface="+mn-cs"/>
            </a:endParaRPr>
          </a:p>
        </p:txBody>
      </p:sp>
      <p:sp>
        <p:nvSpPr>
          <p:cNvPr id="3" name="Date Placeholder 2"/>
          <p:cNvSpPr>
            <a:spLocks noGrp="1"/>
          </p:cNvSpPr>
          <p:nvPr>
            <p:ph type="dt" sz="half" idx="10"/>
          </p:nvPr>
        </p:nvSpPr>
        <p:spPr/>
        <p:txBody>
          <a:bodyPr/>
          <a:lstStyle/>
          <a:p>
            <a:fld id="{4164AE00-D69A-456B-A556-F1591AFAD787}" type="datetime1">
              <a:rPr lang="en-GB" smtClean="0"/>
              <a:t>08/10/2014</a:t>
            </a:fld>
            <a:endParaRPr lang="en-GB"/>
          </a:p>
        </p:txBody>
      </p:sp>
      <p:sp>
        <p:nvSpPr>
          <p:cNvPr id="4" name="Footer Placeholder 3"/>
          <p:cNvSpPr>
            <a:spLocks noGrp="1"/>
          </p:cNvSpPr>
          <p:nvPr>
            <p:ph type="ftr" sz="quarter" idx="11"/>
          </p:nvPr>
        </p:nvSpPr>
        <p:spPr/>
        <p:txBody>
          <a:bodyPr/>
          <a:lstStyle/>
          <a:p>
            <a:r>
              <a:rPr lang="en-GB" smtClean="0"/>
              <a:t>In commercial confidence</a:t>
            </a:r>
            <a:endParaRPr lang="en-GB" dirty="0"/>
          </a:p>
        </p:txBody>
      </p:sp>
      <p:sp>
        <p:nvSpPr>
          <p:cNvPr id="6" name="Slide Number Placeholder 5"/>
          <p:cNvSpPr>
            <a:spLocks noGrp="1"/>
          </p:cNvSpPr>
          <p:nvPr>
            <p:ph type="sldNum" sz="quarter" idx="12"/>
          </p:nvPr>
        </p:nvSpPr>
        <p:spPr/>
        <p:txBody>
          <a:bodyPr/>
          <a:lstStyle/>
          <a:p>
            <a:r>
              <a:rPr lang="en-GB" smtClean="0"/>
              <a:t>Page - </a:t>
            </a:r>
            <a:fld id="{00F5A992-A653-442B-B1DE-66982E3A62A2}" type="slidenum">
              <a:rPr lang="en-GB" smtClean="0"/>
              <a:pPr/>
              <a:t>16</a:t>
            </a:fld>
            <a:endParaRPr lang="en-GB" dirty="0"/>
          </a:p>
        </p:txBody>
      </p:sp>
      <p:sp>
        <p:nvSpPr>
          <p:cNvPr id="7" name="Content Placeholder 2"/>
          <p:cNvSpPr txBox="1">
            <a:spLocks/>
          </p:cNvSpPr>
          <p:nvPr/>
        </p:nvSpPr>
        <p:spPr>
          <a:xfrm>
            <a:off x="467544" y="1340769"/>
            <a:ext cx="8208912" cy="51125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000"/>
              </a:spcBef>
              <a:buFont typeface="Wingdings" panose="05000000000000000000" pitchFamily="2" charset="2"/>
              <a:buChar char="§"/>
              <a:tabLst>
                <a:tab pos="361950" algn="l"/>
              </a:tabLst>
            </a:pPr>
            <a:r>
              <a:rPr lang="en-GB" sz="1800" i="1" dirty="0" smtClean="0">
                <a:solidFill>
                  <a:schemeClr val="tx2">
                    <a:lumMod val="75000"/>
                  </a:schemeClr>
                </a:solidFill>
              </a:rPr>
              <a:t>Many </a:t>
            </a:r>
            <a:r>
              <a:rPr lang="en-GB" sz="1800" i="1" dirty="0">
                <a:solidFill>
                  <a:schemeClr val="tx2">
                    <a:lumMod val="75000"/>
                  </a:schemeClr>
                </a:solidFill>
              </a:rPr>
              <a:t>possible revenue streams, </a:t>
            </a:r>
            <a:r>
              <a:rPr lang="en-GB" sz="1800" i="1" dirty="0" smtClean="0">
                <a:solidFill>
                  <a:schemeClr val="tx2">
                    <a:lumMod val="75000"/>
                  </a:schemeClr>
                </a:solidFill>
              </a:rPr>
              <a:t>including</a:t>
            </a:r>
            <a:endParaRPr lang="en-GB" sz="1800" dirty="0" smtClean="0">
              <a:solidFill>
                <a:schemeClr val="tx2">
                  <a:lumMod val="75000"/>
                </a:schemeClr>
              </a:solidFill>
            </a:endParaRPr>
          </a:p>
          <a:p>
            <a:pPr lvl="1">
              <a:spcBef>
                <a:spcPct val="30000"/>
              </a:spcBef>
              <a:buFont typeface="Wingdings" charset="2"/>
              <a:buChar char="§"/>
            </a:pPr>
            <a:r>
              <a:rPr lang="en-GB" sz="1600" dirty="0" smtClean="0">
                <a:solidFill>
                  <a:schemeClr val="tx1">
                    <a:lumMod val="85000"/>
                    <a:lumOff val="15000"/>
                  </a:schemeClr>
                </a:solidFill>
              </a:rPr>
              <a:t>Licensing </a:t>
            </a:r>
            <a:r>
              <a:rPr lang="en-GB" sz="1600" dirty="0">
                <a:solidFill>
                  <a:schemeClr val="tx1">
                    <a:lumMod val="85000"/>
                    <a:lumOff val="15000"/>
                  </a:schemeClr>
                </a:solidFill>
              </a:rPr>
              <a:t>of platforms and elements thereof</a:t>
            </a:r>
          </a:p>
          <a:p>
            <a:pPr lvl="1">
              <a:spcBef>
                <a:spcPct val="30000"/>
              </a:spcBef>
              <a:buFont typeface="Wingdings" charset="2"/>
              <a:buChar char="§"/>
            </a:pPr>
            <a:r>
              <a:rPr lang="en-GB" sz="1600" dirty="0">
                <a:solidFill>
                  <a:schemeClr val="tx1">
                    <a:lumMod val="85000"/>
                    <a:lumOff val="15000"/>
                  </a:schemeClr>
                </a:solidFill>
              </a:rPr>
              <a:t>Supply of core server solutions</a:t>
            </a:r>
          </a:p>
          <a:p>
            <a:pPr lvl="1">
              <a:spcBef>
                <a:spcPct val="30000"/>
              </a:spcBef>
              <a:buFont typeface="Wingdings" charset="2"/>
              <a:buChar char="§"/>
            </a:pPr>
            <a:r>
              <a:rPr lang="en-GB" sz="1600" dirty="0">
                <a:solidFill>
                  <a:schemeClr val="tx1">
                    <a:lumMod val="85000"/>
                    <a:lumOff val="15000"/>
                  </a:schemeClr>
                </a:solidFill>
              </a:rPr>
              <a:t>Operation of required infrastructure</a:t>
            </a:r>
          </a:p>
          <a:p>
            <a:pPr lvl="1">
              <a:spcBef>
                <a:spcPct val="30000"/>
              </a:spcBef>
              <a:buFont typeface="Wingdings" charset="2"/>
              <a:buChar char="§"/>
            </a:pPr>
            <a:r>
              <a:rPr lang="en-GB" sz="1600" dirty="0">
                <a:solidFill>
                  <a:schemeClr val="tx1">
                    <a:lumMod val="85000"/>
                    <a:lumOff val="15000"/>
                  </a:schemeClr>
                </a:solidFill>
              </a:rPr>
              <a:t>Management of interactive advert platforms</a:t>
            </a:r>
          </a:p>
          <a:p>
            <a:pPr lvl="1">
              <a:spcBef>
                <a:spcPct val="30000"/>
              </a:spcBef>
              <a:buFont typeface="Wingdings" charset="2"/>
              <a:buChar char="§"/>
            </a:pPr>
            <a:r>
              <a:rPr lang="en-GB" sz="1600" dirty="0">
                <a:solidFill>
                  <a:schemeClr val="tx1">
                    <a:lumMod val="85000"/>
                    <a:lumOff val="15000"/>
                  </a:schemeClr>
                </a:solidFill>
              </a:rPr>
              <a:t>Operation of advert and EPG position auctions Management and sale of metadata arising</a:t>
            </a:r>
          </a:p>
          <a:p>
            <a:pPr lvl="1">
              <a:spcBef>
                <a:spcPct val="30000"/>
              </a:spcBef>
              <a:buFont typeface="Wingdings" charset="2"/>
              <a:buChar char="§"/>
            </a:pPr>
            <a:r>
              <a:rPr lang="en-GB" sz="1600" dirty="0">
                <a:solidFill>
                  <a:schemeClr val="tx1">
                    <a:lumMod val="85000"/>
                    <a:lumOff val="15000"/>
                  </a:schemeClr>
                </a:solidFill>
              </a:rPr>
              <a:t>Creation of “Active Adverts”</a:t>
            </a:r>
          </a:p>
          <a:p>
            <a:pPr lvl="1">
              <a:spcBef>
                <a:spcPct val="30000"/>
              </a:spcBef>
              <a:buFont typeface="Wingdings" charset="2"/>
              <a:buChar char="§"/>
            </a:pPr>
            <a:r>
              <a:rPr lang="en-GB" sz="1600" dirty="0">
                <a:solidFill>
                  <a:schemeClr val="tx1">
                    <a:lumMod val="85000"/>
                    <a:lumOff val="15000"/>
                  </a:schemeClr>
                </a:solidFill>
              </a:rPr>
              <a:t>Sales of content; licensing </a:t>
            </a:r>
            <a:r>
              <a:rPr lang="en-GB" sz="1600" dirty="0" smtClean="0">
                <a:solidFill>
                  <a:schemeClr val="tx1">
                    <a:lumMod val="85000"/>
                    <a:lumOff val="15000"/>
                  </a:schemeClr>
                </a:solidFill>
              </a:rPr>
              <a:t>IPR</a:t>
            </a:r>
            <a:endParaRPr lang="en-GB" sz="1600" dirty="0" smtClean="0">
              <a:solidFill>
                <a:schemeClr val="tx1">
                  <a:lumMod val="75000"/>
                  <a:lumOff val="25000"/>
                </a:schemeClr>
              </a:solidFill>
            </a:endParaRPr>
          </a:p>
        </p:txBody>
      </p:sp>
    </p:spTree>
    <p:extLst>
      <p:ext uri="{BB962C8B-B14F-4D97-AF65-F5344CB8AC3E}">
        <p14:creationId xmlns:p14="http://schemas.microsoft.com/office/powerpoint/2010/main" val="16616600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spcBef>
                <a:spcPct val="20000"/>
              </a:spcBef>
            </a:pPr>
            <a:r>
              <a:rPr lang="en-GB" sz="3600" b="1" dirty="0" smtClean="0">
                <a:solidFill>
                  <a:schemeClr val="tx1">
                    <a:tint val="75000"/>
                  </a:schemeClr>
                </a:solidFill>
                <a:latin typeface="+mn-lt"/>
                <a:ea typeface="+mn-ea"/>
                <a:cs typeface="+mn-cs"/>
              </a:rPr>
              <a:t>Consumer marketing </a:t>
            </a:r>
            <a:r>
              <a:rPr lang="en-GB" sz="3600" b="1" dirty="0" smtClean="0">
                <a:solidFill>
                  <a:srgbClr val="FF0000"/>
                </a:solidFill>
                <a:latin typeface="+mn-lt"/>
                <a:ea typeface="+mn-ea"/>
                <a:cs typeface="+mn-cs"/>
              </a:rPr>
              <a:t>To Update!!!!</a:t>
            </a:r>
            <a:endParaRPr lang="en-GB" sz="3600" b="1" dirty="0">
              <a:solidFill>
                <a:srgbClr val="FF0000"/>
              </a:solidFill>
              <a:latin typeface="+mn-lt"/>
              <a:ea typeface="+mn-ea"/>
              <a:cs typeface="+mn-cs"/>
            </a:endParaRPr>
          </a:p>
        </p:txBody>
      </p:sp>
      <p:sp>
        <p:nvSpPr>
          <p:cNvPr id="3" name="Date Placeholder 2"/>
          <p:cNvSpPr>
            <a:spLocks noGrp="1"/>
          </p:cNvSpPr>
          <p:nvPr>
            <p:ph type="dt" sz="half" idx="10"/>
          </p:nvPr>
        </p:nvSpPr>
        <p:spPr/>
        <p:txBody>
          <a:bodyPr/>
          <a:lstStyle/>
          <a:p>
            <a:fld id="{4164AE00-D69A-456B-A556-F1591AFAD787}" type="datetime1">
              <a:rPr lang="en-GB" smtClean="0"/>
              <a:t>08/10/2014</a:t>
            </a:fld>
            <a:endParaRPr lang="en-GB"/>
          </a:p>
        </p:txBody>
      </p:sp>
      <p:sp>
        <p:nvSpPr>
          <p:cNvPr id="4" name="Footer Placeholder 3"/>
          <p:cNvSpPr>
            <a:spLocks noGrp="1"/>
          </p:cNvSpPr>
          <p:nvPr>
            <p:ph type="ftr" sz="quarter" idx="11"/>
          </p:nvPr>
        </p:nvSpPr>
        <p:spPr/>
        <p:txBody>
          <a:bodyPr/>
          <a:lstStyle/>
          <a:p>
            <a:r>
              <a:rPr lang="en-GB" smtClean="0"/>
              <a:t>In commercial confidence</a:t>
            </a:r>
            <a:endParaRPr lang="en-GB" dirty="0"/>
          </a:p>
        </p:txBody>
      </p:sp>
      <p:sp>
        <p:nvSpPr>
          <p:cNvPr id="6" name="Slide Number Placeholder 5"/>
          <p:cNvSpPr>
            <a:spLocks noGrp="1"/>
          </p:cNvSpPr>
          <p:nvPr>
            <p:ph type="sldNum" sz="quarter" idx="12"/>
          </p:nvPr>
        </p:nvSpPr>
        <p:spPr/>
        <p:txBody>
          <a:bodyPr/>
          <a:lstStyle/>
          <a:p>
            <a:r>
              <a:rPr lang="en-GB" smtClean="0"/>
              <a:t>Page - </a:t>
            </a:r>
            <a:fld id="{00F5A992-A653-442B-B1DE-66982E3A62A2}" type="slidenum">
              <a:rPr lang="en-GB" smtClean="0"/>
              <a:pPr/>
              <a:t>17</a:t>
            </a:fld>
            <a:endParaRPr lang="en-GB" dirty="0"/>
          </a:p>
        </p:txBody>
      </p:sp>
      <p:sp>
        <p:nvSpPr>
          <p:cNvPr id="8" name="Content Placeholder 2"/>
          <p:cNvSpPr txBox="1">
            <a:spLocks/>
          </p:cNvSpPr>
          <p:nvPr/>
        </p:nvSpPr>
        <p:spPr>
          <a:xfrm>
            <a:off x="467544" y="1340769"/>
            <a:ext cx="8208912" cy="51125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000"/>
              </a:spcBef>
              <a:buFont typeface="Wingdings" panose="05000000000000000000" pitchFamily="2" charset="2"/>
              <a:buChar char="§"/>
              <a:tabLst>
                <a:tab pos="361950" algn="l"/>
              </a:tabLst>
            </a:pPr>
            <a:r>
              <a:rPr lang="en-GB" sz="1800" dirty="0" smtClean="0">
                <a:solidFill>
                  <a:schemeClr val="tx2"/>
                </a:solidFill>
              </a:rPr>
              <a:t>Stage 2 – month 6 – 36</a:t>
            </a:r>
          </a:p>
          <a:p>
            <a:pPr lvl="1">
              <a:spcBef>
                <a:spcPts val="1000"/>
              </a:spcBef>
              <a:buFont typeface="Wingdings" panose="05000000000000000000" pitchFamily="2" charset="2"/>
              <a:buChar char="§"/>
              <a:tabLst>
                <a:tab pos="361950" algn="l"/>
              </a:tabLst>
            </a:pPr>
            <a:r>
              <a:rPr lang="en-GB" sz="1400" dirty="0" smtClean="0">
                <a:solidFill>
                  <a:schemeClr val="tx1">
                    <a:lumMod val="75000"/>
                    <a:lumOff val="25000"/>
                  </a:schemeClr>
                </a:solidFill>
              </a:rPr>
              <a:t>Launch vertical market exclusive’s, via blue chip brands with large customer bases and a synergy with </a:t>
            </a:r>
            <a:r>
              <a:rPr lang="en-GB" sz="1400" dirty="0" err="1" smtClean="0">
                <a:solidFill>
                  <a:schemeClr val="tx1">
                    <a:lumMod val="75000"/>
                    <a:lumOff val="25000"/>
                  </a:schemeClr>
                </a:solidFill>
              </a:rPr>
              <a:t>TFtv</a:t>
            </a:r>
            <a:r>
              <a:rPr lang="en-GB" sz="1400" dirty="0">
                <a:solidFill>
                  <a:schemeClr val="tx1">
                    <a:lumMod val="75000"/>
                    <a:lumOff val="25000"/>
                  </a:schemeClr>
                </a:solidFill>
              </a:rPr>
              <a:t> </a:t>
            </a:r>
            <a:r>
              <a:rPr lang="en-GB" sz="1400" dirty="0" smtClean="0">
                <a:solidFill>
                  <a:schemeClr val="tx1">
                    <a:lumMod val="75000"/>
                    <a:lumOff val="25000"/>
                  </a:schemeClr>
                </a:solidFill>
              </a:rPr>
              <a:t>to develop more targeted ad’s and interactive promotion</a:t>
            </a:r>
          </a:p>
          <a:p>
            <a:pPr lvl="2">
              <a:spcBef>
                <a:spcPts val="1000"/>
              </a:spcBef>
              <a:buFont typeface="Wingdings" panose="05000000000000000000" pitchFamily="2" charset="2"/>
              <a:buChar char="§"/>
              <a:tabLst>
                <a:tab pos="361950" algn="l"/>
              </a:tabLst>
            </a:pPr>
            <a:r>
              <a:rPr lang="en-GB" sz="1100" dirty="0" err="1" smtClean="0">
                <a:solidFill>
                  <a:schemeClr val="tx1">
                    <a:lumMod val="75000"/>
                    <a:lumOff val="25000"/>
                  </a:schemeClr>
                </a:solidFill>
              </a:rPr>
              <a:t>TFtv</a:t>
            </a:r>
            <a:r>
              <a:rPr lang="en-GB" sz="1100" dirty="0" smtClean="0">
                <a:solidFill>
                  <a:schemeClr val="tx1">
                    <a:lumMod val="75000"/>
                    <a:lumOff val="25000"/>
                  </a:schemeClr>
                </a:solidFill>
              </a:rPr>
              <a:t> at </a:t>
            </a:r>
            <a:r>
              <a:rPr lang="en-GB" sz="1100" dirty="0" err="1" smtClean="0">
                <a:solidFill>
                  <a:schemeClr val="tx1">
                    <a:lumMod val="75000"/>
                    <a:lumOff val="25000"/>
                  </a:schemeClr>
                </a:solidFill>
              </a:rPr>
              <a:t>Morrisons</a:t>
            </a:r>
            <a:r>
              <a:rPr lang="en-GB" sz="1100" dirty="0" smtClean="0">
                <a:solidFill>
                  <a:schemeClr val="tx1">
                    <a:lumMod val="75000"/>
                    <a:lumOff val="25000"/>
                  </a:schemeClr>
                </a:solidFill>
              </a:rPr>
              <a:t>, Vodafone’s </a:t>
            </a:r>
            <a:r>
              <a:rPr lang="en-GB" sz="1100" dirty="0" err="1" smtClean="0">
                <a:solidFill>
                  <a:schemeClr val="tx1">
                    <a:lumMod val="75000"/>
                    <a:lumOff val="25000"/>
                  </a:schemeClr>
                </a:solidFill>
              </a:rPr>
              <a:t>TFtv</a:t>
            </a:r>
            <a:r>
              <a:rPr lang="en-GB" sz="1100" dirty="0" smtClean="0">
                <a:solidFill>
                  <a:schemeClr val="tx1">
                    <a:lumMod val="75000"/>
                    <a:lumOff val="25000"/>
                  </a:schemeClr>
                </a:solidFill>
              </a:rPr>
              <a:t>, Daily Mail in association </a:t>
            </a:r>
            <a:r>
              <a:rPr lang="en-GB" sz="1100" dirty="0" err="1" smtClean="0">
                <a:solidFill>
                  <a:schemeClr val="tx1">
                    <a:lumMod val="75000"/>
                    <a:lumOff val="25000"/>
                  </a:schemeClr>
                </a:solidFill>
              </a:rPr>
              <a:t>withTFtv</a:t>
            </a:r>
            <a:r>
              <a:rPr lang="en-GB" sz="1100" dirty="0" smtClean="0">
                <a:solidFill>
                  <a:schemeClr val="tx1">
                    <a:lumMod val="75000"/>
                    <a:lumOff val="25000"/>
                  </a:schemeClr>
                </a:solidFill>
              </a:rPr>
              <a:t>…. providing  co branded TV, offer ability to expand online experience into dedicated TV channel</a:t>
            </a:r>
          </a:p>
          <a:p>
            <a:pPr lvl="2">
              <a:spcBef>
                <a:spcPts val="1000"/>
              </a:spcBef>
              <a:buFont typeface="Wingdings" panose="05000000000000000000" pitchFamily="2" charset="2"/>
              <a:buChar char="§"/>
              <a:tabLst>
                <a:tab pos="361950" algn="l"/>
              </a:tabLst>
            </a:pPr>
            <a:r>
              <a:rPr lang="en-GB" sz="1100" dirty="0" smtClean="0">
                <a:solidFill>
                  <a:schemeClr val="tx1">
                    <a:lumMod val="75000"/>
                    <a:lumOff val="25000"/>
                  </a:schemeClr>
                </a:solidFill>
              </a:rPr>
              <a:t>Offer ad community supporting the above, a better return via dynamic insertion, inventory re-use in catch-up, direct access to targeted communities, interactive promotion that forces a route to buy online or in-store</a:t>
            </a:r>
          </a:p>
          <a:p>
            <a:pPr lvl="1">
              <a:spcBef>
                <a:spcPts val="1000"/>
              </a:spcBef>
              <a:buFont typeface="Wingdings" panose="05000000000000000000" pitchFamily="2" charset="2"/>
              <a:buChar char="§"/>
              <a:tabLst>
                <a:tab pos="361950" algn="l"/>
              </a:tabLst>
            </a:pPr>
            <a:r>
              <a:rPr lang="en-GB" sz="1400" dirty="0" smtClean="0">
                <a:solidFill>
                  <a:schemeClr val="tx1">
                    <a:lumMod val="75000"/>
                    <a:lumOff val="25000"/>
                  </a:schemeClr>
                </a:solidFill>
              </a:rPr>
              <a:t>Refocus consumer viral campaigns across social, retail and entertainment media</a:t>
            </a:r>
          </a:p>
          <a:p>
            <a:pPr lvl="2">
              <a:spcBef>
                <a:spcPts val="1000"/>
              </a:spcBef>
              <a:buFont typeface="Wingdings" panose="05000000000000000000" pitchFamily="2" charset="2"/>
              <a:buChar char="§"/>
              <a:tabLst>
                <a:tab pos="361950" algn="l"/>
              </a:tabLst>
            </a:pPr>
            <a:r>
              <a:rPr lang="en-GB" sz="1100" dirty="0" smtClean="0">
                <a:solidFill>
                  <a:schemeClr val="tx1">
                    <a:lumMod val="75000"/>
                    <a:lumOff val="25000"/>
                  </a:schemeClr>
                </a:solidFill>
              </a:rPr>
              <a:t>Feed into vertical market activity, focus messaging that relates to Morrison’s customer base or Daily mail readers. </a:t>
            </a:r>
          </a:p>
          <a:p>
            <a:pPr lvl="2">
              <a:spcBef>
                <a:spcPts val="1000"/>
              </a:spcBef>
              <a:buFont typeface="Wingdings" panose="05000000000000000000" pitchFamily="2" charset="2"/>
              <a:buChar char="§"/>
              <a:tabLst>
                <a:tab pos="361950" algn="l"/>
              </a:tabLst>
            </a:pPr>
            <a:r>
              <a:rPr lang="en-GB" sz="1100" dirty="0" smtClean="0">
                <a:solidFill>
                  <a:schemeClr val="tx1">
                    <a:lumMod val="75000"/>
                    <a:lumOff val="25000"/>
                  </a:schemeClr>
                </a:solidFill>
              </a:rPr>
              <a:t>bolster the messaging that challenges the way we watch TV, how do consumers get more out of the ad’s they are supposed to watch. Focus on the potential to instantly respond etc.</a:t>
            </a:r>
          </a:p>
          <a:p>
            <a:pPr lvl="1">
              <a:spcBef>
                <a:spcPts val="1000"/>
              </a:spcBef>
              <a:buFont typeface="Wingdings" panose="05000000000000000000" pitchFamily="2" charset="2"/>
              <a:buChar char="§"/>
              <a:tabLst>
                <a:tab pos="361950" algn="l"/>
              </a:tabLst>
            </a:pPr>
            <a:r>
              <a:rPr lang="en-GB" sz="1400" dirty="0" smtClean="0">
                <a:solidFill>
                  <a:schemeClr val="tx1">
                    <a:lumMod val="75000"/>
                    <a:lumOff val="25000"/>
                  </a:schemeClr>
                </a:solidFill>
              </a:rPr>
              <a:t>Solidify </a:t>
            </a:r>
            <a:r>
              <a:rPr lang="en-GB" sz="1400" dirty="0" err="1" smtClean="0">
                <a:solidFill>
                  <a:schemeClr val="tx1">
                    <a:lumMod val="75000"/>
                    <a:lumOff val="25000"/>
                  </a:schemeClr>
                </a:solidFill>
              </a:rPr>
              <a:t>TFtv’s</a:t>
            </a:r>
            <a:r>
              <a:rPr lang="en-GB" sz="1400" dirty="0" smtClean="0">
                <a:solidFill>
                  <a:schemeClr val="tx1">
                    <a:lumMod val="75000"/>
                    <a:lumOff val="25000"/>
                  </a:schemeClr>
                </a:solidFill>
              </a:rPr>
              <a:t> direct to consumer proposition through International content</a:t>
            </a:r>
          </a:p>
          <a:p>
            <a:pPr lvl="2">
              <a:spcBef>
                <a:spcPts val="1000"/>
              </a:spcBef>
              <a:buFont typeface="Wingdings" panose="05000000000000000000" pitchFamily="2" charset="2"/>
              <a:buChar char="§"/>
              <a:tabLst>
                <a:tab pos="361950" algn="l"/>
              </a:tabLst>
            </a:pPr>
            <a:r>
              <a:rPr lang="en-GB" sz="1100" dirty="0" smtClean="0">
                <a:solidFill>
                  <a:schemeClr val="tx1">
                    <a:lumMod val="75000"/>
                    <a:lumOff val="25000"/>
                  </a:schemeClr>
                </a:solidFill>
              </a:rPr>
              <a:t>Add international community channels through existing and new, live and on-demand content acquisition. Promote through international community media using viral marketing and focused campaigns</a:t>
            </a:r>
          </a:p>
          <a:p>
            <a:pPr>
              <a:spcBef>
                <a:spcPts val="1000"/>
              </a:spcBef>
              <a:buFont typeface="Wingdings" panose="05000000000000000000" pitchFamily="2" charset="2"/>
              <a:buChar char="§"/>
              <a:tabLst>
                <a:tab pos="361950" algn="l"/>
              </a:tabLst>
            </a:pPr>
            <a:r>
              <a:rPr lang="en-GB" sz="1800" dirty="0" smtClean="0">
                <a:solidFill>
                  <a:schemeClr val="tx2"/>
                </a:solidFill>
              </a:rPr>
              <a:t>Marketing budget </a:t>
            </a:r>
            <a:r>
              <a:rPr lang="en-GB" sz="1200" dirty="0" smtClean="0">
                <a:solidFill>
                  <a:schemeClr val="tx2"/>
                </a:solidFill>
              </a:rPr>
              <a:t>– see financial plan</a:t>
            </a:r>
          </a:p>
          <a:p>
            <a:pPr lvl="1">
              <a:spcBef>
                <a:spcPts val="1000"/>
              </a:spcBef>
              <a:buFont typeface="Wingdings" panose="05000000000000000000" pitchFamily="2" charset="2"/>
              <a:buChar char="§"/>
              <a:tabLst>
                <a:tab pos="361950" algn="l"/>
              </a:tabLst>
            </a:pPr>
            <a:r>
              <a:rPr lang="en-GB" sz="1400" dirty="0" smtClean="0"/>
              <a:t>Fixed element will deliver corporate requirements and launch campaign</a:t>
            </a:r>
          </a:p>
          <a:p>
            <a:pPr lvl="1">
              <a:spcBef>
                <a:spcPts val="1000"/>
              </a:spcBef>
              <a:buFont typeface="Wingdings" panose="05000000000000000000" pitchFamily="2" charset="2"/>
              <a:buChar char="§"/>
              <a:tabLst>
                <a:tab pos="361950" algn="l"/>
              </a:tabLst>
            </a:pPr>
            <a:r>
              <a:rPr lang="en-GB" sz="1400" dirty="0" smtClean="0"/>
              <a:t>Variable element will primarily support channel development, driven by funding timing, cash flow, vertical channel development success and the user growth against target.</a:t>
            </a:r>
          </a:p>
          <a:p>
            <a:pPr lvl="1">
              <a:spcBef>
                <a:spcPts val="1000"/>
              </a:spcBef>
              <a:buFont typeface="Wingdings" panose="05000000000000000000" pitchFamily="2" charset="2"/>
              <a:buChar char="§"/>
              <a:tabLst>
                <a:tab pos="361950" algn="l"/>
              </a:tabLst>
            </a:pPr>
            <a:endParaRPr lang="en-GB" sz="1400" dirty="0"/>
          </a:p>
        </p:txBody>
      </p:sp>
    </p:spTree>
    <p:extLst>
      <p:ext uri="{BB962C8B-B14F-4D97-AF65-F5344CB8AC3E}">
        <p14:creationId xmlns:p14="http://schemas.microsoft.com/office/powerpoint/2010/main" val="13338067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5482952" cy="1143000"/>
          </a:xfrm>
        </p:spPr>
        <p:txBody>
          <a:bodyPr>
            <a:normAutofit/>
          </a:bodyPr>
          <a:lstStyle/>
          <a:p>
            <a:pPr algn="l">
              <a:spcBef>
                <a:spcPct val="20000"/>
              </a:spcBef>
            </a:pPr>
            <a:r>
              <a:rPr lang="en-GB" sz="3600" b="1" dirty="0" smtClean="0">
                <a:solidFill>
                  <a:schemeClr val="tx1">
                    <a:tint val="75000"/>
                  </a:schemeClr>
                </a:solidFill>
                <a:latin typeface="+mn-lt"/>
                <a:ea typeface="+mn-ea"/>
                <a:cs typeface="+mn-cs"/>
              </a:rPr>
              <a:t>Disclaimer</a:t>
            </a:r>
            <a:endParaRPr lang="en-GB" sz="3600" b="1" dirty="0">
              <a:solidFill>
                <a:schemeClr val="tx1">
                  <a:tint val="75000"/>
                </a:schemeClr>
              </a:solidFill>
              <a:latin typeface="+mn-lt"/>
              <a:ea typeface="+mn-ea"/>
              <a:cs typeface="+mn-cs"/>
            </a:endParaRPr>
          </a:p>
        </p:txBody>
      </p:sp>
      <p:sp>
        <p:nvSpPr>
          <p:cNvPr id="4" name="Content Placeholder 3"/>
          <p:cNvSpPr>
            <a:spLocks noGrp="1"/>
          </p:cNvSpPr>
          <p:nvPr>
            <p:ph idx="1"/>
          </p:nvPr>
        </p:nvSpPr>
        <p:spPr>
          <a:xfrm>
            <a:off x="457200" y="1207293"/>
            <a:ext cx="8229600" cy="4525963"/>
          </a:xfrm>
        </p:spPr>
        <p:txBody>
          <a:bodyPr>
            <a:noAutofit/>
          </a:bodyPr>
          <a:lstStyle/>
          <a:p>
            <a:pPr marL="0" indent="0" algn="just">
              <a:buNone/>
            </a:pPr>
            <a:endParaRPr lang="en-GB" sz="800" dirty="0"/>
          </a:p>
          <a:p>
            <a:pPr marL="0" indent="0" algn="just">
              <a:buNone/>
            </a:pPr>
            <a:r>
              <a:rPr lang="en-GB" sz="800" dirty="0"/>
              <a:t>This investor presentation does not purport to be all-inclusive nor contain all the information, which a prospective investor may desire. Accordingly, you will be required to conduct your own independent due diligence of the Company prior to making any investment decision.</a:t>
            </a:r>
          </a:p>
          <a:p>
            <a:pPr marL="0" indent="0" algn="just">
              <a:buNone/>
            </a:pPr>
            <a:endParaRPr lang="en-GB" sz="800" dirty="0"/>
          </a:p>
          <a:p>
            <a:pPr marL="0" indent="0" algn="just">
              <a:buNone/>
            </a:pPr>
            <a:r>
              <a:rPr lang="en-GB" sz="800" dirty="0"/>
              <a:t>While, the information contained herein is from sources deemed reliable it has not been independently verified by the </a:t>
            </a:r>
            <a:r>
              <a:rPr lang="en-GB" sz="800" dirty="0" smtClean="0"/>
              <a:t>timefree.tv </a:t>
            </a:r>
            <a:r>
              <a:rPr lang="en-GB" sz="800" dirty="0"/>
              <a:t>(hereby known as the 'Company'). Neither the Company, nor any of it officers, advisors, or their affiliates make any representation or warranty as to the accuracy or completeness of any of the information contained herein.</a:t>
            </a:r>
          </a:p>
          <a:p>
            <a:pPr marL="0" indent="0" algn="just">
              <a:buNone/>
            </a:pPr>
            <a:r>
              <a:rPr lang="en-GB" sz="800" dirty="0"/>
              <a:t>This investor presentation contains proprietary and material non-public financial information and other information relating to the business and affairs of the Company. This presentation may not be photocopied, or reproduced, or distributed to others except for on a need to know basis within your organization or to your advisors, provided however that they must agree to be bound by the terms of the Confidentiality Agreement with the Company prior to receiving this summary. Upon request, you agree to promptly return all information received from the Company (including this presentation) without retaining any copies and will destroy all analyses based in whole or in part of any such material.</a:t>
            </a:r>
          </a:p>
          <a:p>
            <a:pPr marL="0" indent="0" algn="just">
              <a:buNone/>
            </a:pPr>
            <a:r>
              <a:rPr lang="en-GB" sz="800" dirty="0"/>
              <a:t>Certain statements in this presentation constitute “forward-looking statements.” These forward-looking statements are not historical facts but rather are based on current expectations, estimates and projections about our industry, our beliefs and our assumptions. Words such as “anticipates,” “expects,” “intends,” “plans,” “believes,” “seeks,” “estimates,” “will,” and variations of these words and similar expressions, are intended to identify forward-looking statements. These statements are not guarantees of future performance and are subject to risks, uncertainties and other factors, some of which are beyond our control, are difficult to predict and could cause actual results to differ materially from those expressed, implied or forecasted in the forward-looking statements. In addition, the forward-looking events discussed in this summary might not occur. These risks and uncertainties also include, among others that will be more fully described in “Risk Factors” in the definitive documents between the parties. Readers are cautioned not to place undue reliance on these forward-looking statements, which reflect our management’s view only as of the date of this summary. Except as required by law, we undertake no obligation to update any forward-looking statement, whether as a result of new information, future events or otherwise.</a:t>
            </a:r>
          </a:p>
          <a:p>
            <a:pPr marL="0" indent="0" algn="just">
              <a:buNone/>
            </a:pPr>
            <a:r>
              <a:rPr lang="en-GB" sz="800" dirty="0" smtClean="0"/>
              <a:t>The </a:t>
            </a:r>
            <a:r>
              <a:rPr lang="en-GB" sz="800" dirty="0"/>
              <a:t>Company’s projected summary financial statements contained herein have been prepared in good faith based on the Company’s plans, the last several months of history, and management’s planned actions and the summary of significant assumptions which management believes are reasonable in light of known events and circumstances. Many of the assumptions are dependent on economic forecasting, both general and specific to the Company’s business, which are inherently uncertain and subjective. The Company’s plan is subject to significant business, financial, market, market acceptance, market penetration, economic, and competitive risks, and other risks, which are beyond the control of the Company. These factors could cause the Company to significantly alter its plan and thereby management’s planned actions and related summary of significant assumptions which might result in a material different outlook of the Company’s prospects in light of different future circumstances or events other than those anticipated.</a:t>
            </a:r>
          </a:p>
          <a:p>
            <a:pPr marL="0" indent="0" algn="just">
              <a:buNone/>
            </a:pPr>
            <a:r>
              <a:rPr lang="en-GB" sz="800" dirty="0"/>
              <a:t>The projected summary financial information herein reflects management’s projections as to possible future results based on a number of assumptions. These assumptions include the timing and success of market penetration based on customers’ acceptance of the Company’s services at the anticipated unit pricing, recruiting personnel demand at costs consistent with the projections, its ability to operate in line with the projected operating cost structures at the anticipated unit volume levels assumed in the projections, its ability to maintain management and attract new regional talent in-line with projected market penetration and costs, its ability to retain experienced management and add to it as the Company grows at compensation levels consistent with the projections, and maintain its services competitive edge against competitors. The assumptions involve significant elements of subjective judgment and analysis, and management does not represent or warrant whether they are accurate or attainable. The projected financial information should not be relied upon to indicate the actual results, which might be attained. Management did not prepare the projections with a view to public disclosure. Further, the projections do not comply with the published guidelines of the SEC or any state securities commission, or the guidelines established by the American Institute of Certified Public Accountants.</a:t>
            </a:r>
          </a:p>
          <a:p>
            <a:pPr marL="0" indent="0" algn="just">
              <a:buNone/>
            </a:pPr>
            <a:r>
              <a:rPr lang="en-GB" sz="800" dirty="0" smtClean="0"/>
              <a:t>There </a:t>
            </a:r>
            <a:r>
              <a:rPr lang="en-GB" sz="800" dirty="0"/>
              <a:t>can be no assurance that the Company will realize the projected results, even if the factors noted above do not adversely affect the Company. The projected results will vary from the actual results and the differences may be material. Accordingly, the Company nor its Advisor or any person makes any representation or warranty that the projections are accurate or that they will be realized. Further, neither the Company nor its Advisor assumes any responsibility or liability in regards to updating the projections after the date herein for any reason.</a:t>
            </a:r>
          </a:p>
        </p:txBody>
      </p:sp>
      <p:sp>
        <p:nvSpPr>
          <p:cNvPr id="5" name="Date Placeholder 4"/>
          <p:cNvSpPr>
            <a:spLocks noGrp="1"/>
          </p:cNvSpPr>
          <p:nvPr>
            <p:ph type="dt" sz="half" idx="10"/>
          </p:nvPr>
        </p:nvSpPr>
        <p:spPr/>
        <p:txBody>
          <a:bodyPr/>
          <a:lstStyle/>
          <a:p>
            <a:fld id="{4BA1244A-5112-4492-89B7-46978BCE8106}" type="datetime1">
              <a:rPr lang="en-GB" smtClean="0"/>
              <a:t>08/10/2014</a:t>
            </a:fld>
            <a:endParaRPr lang="en-GB"/>
          </a:p>
        </p:txBody>
      </p:sp>
      <p:sp>
        <p:nvSpPr>
          <p:cNvPr id="6" name="Footer Placeholder 5"/>
          <p:cNvSpPr>
            <a:spLocks noGrp="1"/>
          </p:cNvSpPr>
          <p:nvPr>
            <p:ph type="ftr" sz="quarter" idx="11"/>
          </p:nvPr>
        </p:nvSpPr>
        <p:spPr/>
        <p:txBody>
          <a:bodyPr/>
          <a:lstStyle/>
          <a:p>
            <a:r>
              <a:rPr lang="en-GB" smtClean="0"/>
              <a:t>In commercial confidence</a:t>
            </a:r>
            <a:endParaRPr lang="en-GB" dirty="0"/>
          </a:p>
        </p:txBody>
      </p:sp>
      <p:sp>
        <p:nvSpPr>
          <p:cNvPr id="7" name="Slide Number Placeholder 6"/>
          <p:cNvSpPr>
            <a:spLocks noGrp="1"/>
          </p:cNvSpPr>
          <p:nvPr>
            <p:ph type="sldNum" sz="quarter" idx="12"/>
          </p:nvPr>
        </p:nvSpPr>
        <p:spPr/>
        <p:txBody>
          <a:bodyPr/>
          <a:lstStyle/>
          <a:p>
            <a:r>
              <a:rPr lang="en-GB" smtClean="0"/>
              <a:t>Page - </a:t>
            </a:r>
            <a:fld id="{00F5A992-A653-442B-B1DE-66982E3A62A2}" type="slidenum">
              <a:rPr lang="en-GB" smtClean="0"/>
              <a:pPr/>
              <a:t>2</a:t>
            </a:fld>
            <a:endParaRPr lang="en-GB" dirty="0"/>
          </a:p>
        </p:txBody>
      </p:sp>
    </p:spTree>
    <p:extLst>
      <p:ext uri="{BB962C8B-B14F-4D97-AF65-F5344CB8AC3E}">
        <p14:creationId xmlns:p14="http://schemas.microsoft.com/office/powerpoint/2010/main" val="29406090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5482952" cy="1143000"/>
          </a:xfrm>
        </p:spPr>
        <p:txBody>
          <a:bodyPr>
            <a:normAutofit/>
          </a:bodyPr>
          <a:lstStyle/>
          <a:p>
            <a:pPr algn="l">
              <a:spcBef>
                <a:spcPct val="20000"/>
              </a:spcBef>
            </a:pPr>
            <a:r>
              <a:rPr lang="en-GB" sz="3600" b="1" dirty="0" smtClean="0">
                <a:solidFill>
                  <a:schemeClr val="tx1">
                    <a:tint val="75000"/>
                  </a:schemeClr>
                </a:solidFill>
                <a:latin typeface="+mn-lt"/>
                <a:ea typeface="+mn-ea"/>
                <a:cs typeface="+mn-cs"/>
              </a:rPr>
              <a:t>Business Objective</a:t>
            </a:r>
            <a:endParaRPr lang="en-GB" sz="3600" b="1" dirty="0">
              <a:solidFill>
                <a:schemeClr val="tx1">
                  <a:tint val="75000"/>
                </a:schemeClr>
              </a:solidFill>
              <a:latin typeface="+mn-lt"/>
              <a:ea typeface="+mn-ea"/>
              <a:cs typeface="+mn-cs"/>
            </a:endParaRPr>
          </a:p>
        </p:txBody>
      </p:sp>
      <p:sp>
        <p:nvSpPr>
          <p:cNvPr id="3" name="Content Placeholder 2"/>
          <p:cNvSpPr>
            <a:spLocks noGrp="1"/>
          </p:cNvSpPr>
          <p:nvPr>
            <p:ph idx="1"/>
          </p:nvPr>
        </p:nvSpPr>
        <p:spPr>
          <a:xfrm>
            <a:off x="457200" y="2276872"/>
            <a:ext cx="8229600" cy="3849291"/>
          </a:xfrm>
        </p:spPr>
        <p:txBody>
          <a:bodyPr>
            <a:normAutofit fontScale="85000" lnSpcReduction="20000"/>
          </a:bodyPr>
          <a:lstStyle/>
          <a:p>
            <a:pPr algn="ctr">
              <a:lnSpc>
                <a:spcPct val="119886"/>
              </a:lnSpc>
              <a:spcBef>
                <a:spcPts val="0"/>
              </a:spcBef>
              <a:buNone/>
            </a:pPr>
            <a:r>
              <a:rPr lang="en-GB" sz="2400" b="1" dirty="0" smtClean="0">
                <a:solidFill>
                  <a:schemeClr val="tx1">
                    <a:lumMod val="75000"/>
                    <a:lumOff val="25000"/>
                  </a:schemeClr>
                </a:solidFill>
              </a:rPr>
              <a:t>To stop viewers </a:t>
            </a:r>
            <a:r>
              <a:rPr lang="en-GB" sz="3700" b="1" dirty="0" smtClean="0">
                <a:solidFill>
                  <a:schemeClr val="accent1">
                    <a:lumMod val="50000"/>
                  </a:schemeClr>
                </a:solidFill>
              </a:rPr>
              <a:t>skipping adverts </a:t>
            </a:r>
            <a:r>
              <a:rPr lang="en-GB" sz="2400" b="1" dirty="0" smtClean="0">
                <a:solidFill>
                  <a:schemeClr val="tx1">
                    <a:lumMod val="75000"/>
                    <a:lumOff val="25000"/>
                  </a:schemeClr>
                </a:solidFill>
              </a:rPr>
              <a:t>and re-engage them with advertising, creating a platform where </a:t>
            </a:r>
            <a:r>
              <a:rPr lang="en-GB" sz="3700" b="1" dirty="0" smtClean="0">
                <a:solidFill>
                  <a:schemeClr val="accent6">
                    <a:lumMod val="75000"/>
                  </a:schemeClr>
                </a:solidFill>
              </a:rPr>
              <a:t>we pay viewers </a:t>
            </a:r>
            <a:r>
              <a:rPr lang="en-GB" sz="2400" b="1" dirty="0" smtClean="0">
                <a:solidFill>
                  <a:schemeClr val="tx1">
                    <a:lumMod val="75000"/>
                    <a:lumOff val="25000"/>
                  </a:schemeClr>
                </a:solidFill>
              </a:rPr>
              <a:t>to watch </a:t>
            </a:r>
            <a:r>
              <a:rPr lang="en-GB" sz="2400" b="1" dirty="0" err="1" smtClean="0">
                <a:solidFill>
                  <a:schemeClr val="tx1">
                    <a:lumMod val="75000"/>
                    <a:lumOff val="25000"/>
                  </a:schemeClr>
                </a:solidFill>
              </a:rPr>
              <a:t>tv</a:t>
            </a:r>
            <a:r>
              <a:rPr lang="en-GB" sz="2400" b="1" dirty="0" smtClean="0">
                <a:solidFill>
                  <a:schemeClr val="tx1">
                    <a:lumMod val="75000"/>
                    <a:lumOff val="25000"/>
                  </a:schemeClr>
                </a:solidFill>
              </a:rPr>
              <a:t> and video, allowing </a:t>
            </a:r>
            <a:r>
              <a:rPr lang="en-GB" sz="3700" b="1" dirty="0" smtClean="0">
                <a:solidFill>
                  <a:srgbClr val="24A727"/>
                </a:solidFill>
              </a:rPr>
              <a:t>advertisers to reach </a:t>
            </a:r>
            <a:r>
              <a:rPr lang="en-GB" sz="2400" b="1" dirty="0" smtClean="0"/>
              <a:t>the audience </a:t>
            </a:r>
            <a:r>
              <a:rPr lang="en-GB" sz="2400" b="1" dirty="0" smtClean="0">
                <a:solidFill>
                  <a:schemeClr val="tx1">
                    <a:lumMod val="75000"/>
                    <a:lumOff val="25000"/>
                  </a:schemeClr>
                </a:solidFill>
              </a:rPr>
              <a:t>they want with deals and offers the viewer wants in conjunction with </a:t>
            </a:r>
            <a:r>
              <a:rPr lang="en-GB" sz="2400" b="1" dirty="0" smtClean="0">
                <a:solidFill>
                  <a:schemeClr val="tx1">
                    <a:lumMod val="75000"/>
                    <a:lumOff val="25000"/>
                  </a:schemeClr>
                </a:solidFill>
              </a:rPr>
              <a:t>a </a:t>
            </a:r>
            <a:r>
              <a:rPr lang="en-GB" b="1" dirty="0" smtClean="0">
                <a:solidFill>
                  <a:schemeClr val="accent2">
                    <a:lumMod val="75000"/>
                  </a:schemeClr>
                </a:solidFill>
              </a:rPr>
              <a:t>go-to service</a:t>
            </a:r>
            <a:r>
              <a:rPr lang="en-GB" b="1" dirty="0" smtClean="0">
                <a:solidFill>
                  <a:srgbClr val="00B050"/>
                </a:solidFill>
              </a:rPr>
              <a:t> </a:t>
            </a:r>
            <a:r>
              <a:rPr lang="en-GB" sz="2400" b="1" dirty="0" smtClean="0">
                <a:solidFill>
                  <a:schemeClr val="tx1">
                    <a:lumMod val="75000"/>
                    <a:lumOff val="25000"/>
                  </a:schemeClr>
                </a:solidFill>
              </a:rPr>
              <a:t>for watching linear TV on tablets and smartphones</a:t>
            </a:r>
          </a:p>
          <a:p>
            <a:pPr algn="ctr">
              <a:lnSpc>
                <a:spcPct val="119886"/>
              </a:lnSpc>
              <a:spcBef>
                <a:spcPts val="0"/>
              </a:spcBef>
              <a:buNone/>
            </a:pPr>
            <a:endParaRPr lang="en-GB" sz="2400" b="1" dirty="0" smtClean="0">
              <a:solidFill>
                <a:schemeClr val="tx1">
                  <a:lumMod val="75000"/>
                  <a:lumOff val="25000"/>
                </a:schemeClr>
              </a:solidFill>
            </a:endParaRPr>
          </a:p>
          <a:p>
            <a:pPr algn="ctr">
              <a:lnSpc>
                <a:spcPct val="119886"/>
              </a:lnSpc>
              <a:spcBef>
                <a:spcPts val="0"/>
              </a:spcBef>
              <a:buNone/>
            </a:pPr>
            <a:r>
              <a:rPr lang="en-GB" sz="2400" b="1" dirty="0" smtClean="0">
                <a:solidFill>
                  <a:schemeClr val="tx1">
                    <a:lumMod val="75000"/>
                    <a:lumOff val="25000"/>
                  </a:schemeClr>
                </a:solidFill>
              </a:rPr>
              <a:t>uniquely targeted advertising and consumer payments in one system</a:t>
            </a:r>
          </a:p>
          <a:p>
            <a:pPr algn="ctr">
              <a:lnSpc>
                <a:spcPct val="119886"/>
              </a:lnSpc>
              <a:spcBef>
                <a:spcPts val="0"/>
              </a:spcBef>
              <a:buNone/>
            </a:pPr>
            <a:endParaRPr lang="en-GB" sz="2000" dirty="0" smtClean="0">
              <a:solidFill>
                <a:schemeClr val="tx1">
                  <a:lumMod val="75000"/>
                  <a:lumOff val="25000"/>
                </a:schemeClr>
              </a:solidFill>
            </a:endParaRPr>
          </a:p>
          <a:p>
            <a:pPr lvl="0" algn="ctr">
              <a:lnSpc>
                <a:spcPct val="119886"/>
              </a:lnSpc>
              <a:spcBef>
                <a:spcPts val="0"/>
              </a:spcBef>
              <a:buNone/>
            </a:pPr>
            <a:r>
              <a:rPr lang="en-GB" sz="2000" dirty="0" smtClean="0">
                <a:solidFill>
                  <a:schemeClr val="tx1">
                    <a:lumMod val="75000"/>
                    <a:lumOff val="25000"/>
                  </a:schemeClr>
                </a:solidFill>
              </a:rPr>
              <a:t>(And create a polished model for </a:t>
            </a:r>
            <a:r>
              <a:rPr lang="en-GB" sz="2800" b="1" dirty="0" smtClean="0">
                <a:solidFill>
                  <a:schemeClr val="accent6"/>
                </a:solidFill>
              </a:rPr>
              <a:t>global replication</a:t>
            </a:r>
            <a:r>
              <a:rPr lang="en-GB" sz="2000" dirty="0" smtClean="0">
                <a:solidFill>
                  <a:schemeClr val="tx1">
                    <a:lumMod val="75000"/>
                    <a:lumOff val="25000"/>
                  </a:schemeClr>
                </a:solidFill>
              </a:rPr>
              <a:t>)</a:t>
            </a:r>
            <a:endParaRPr lang="en-GB" sz="2400" dirty="0">
              <a:solidFill>
                <a:schemeClr val="tx1">
                  <a:lumMod val="75000"/>
                  <a:lumOff val="25000"/>
                </a:schemeClr>
              </a:solidFill>
            </a:endParaRPr>
          </a:p>
        </p:txBody>
      </p:sp>
      <p:sp>
        <p:nvSpPr>
          <p:cNvPr id="4" name="Date Placeholder 3"/>
          <p:cNvSpPr>
            <a:spLocks noGrp="1"/>
          </p:cNvSpPr>
          <p:nvPr>
            <p:ph type="dt" sz="half" idx="10"/>
          </p:nvPr>
        </p:nvSpPr>
        <p:spPr/>
        <p:txBody>
          <a:bodyPr/>
          <a:lstStyle/>
          <a:p>
            <a:fld id="{A171A845-5664-41D2-8BD8-A47034AB44AD}" type="datetime1">
              <a:rPr lang="en-GB" smtClean="0"/>
              <a:t>08/10/2014</a:t>
            </a:fld>
            <a:endParaRPr lang="en-GB"/>
          </a:p>
        </p:txBody>
      </p:sp>
      <p:sp>
        <p:nvSpPr>
          <p:cNvPr id="5" name="Footer Placeholder 4"/>
          <p:cNvSpPr>
            <a:spLocks noGrp="1"/>
          </p:cNvSpPr>
          <p:nvPr>
            <p:ph type="ftr" sz="quarter" idx="11"/>
          </p:nvPr>
        </p:nvSpPr>
        <p:spPr/>
        <p:txBody>
          <a:bodyPr/>
          <a:lstStyle/>
          <a:p>
            <a:r>
              <a:rPr lang="en-GB" smtClean="0"/>
              <a:t>In commercial confidence</a:t>
            </a:r>
            <a:endParaRPr lang="en-GB" dirty="0"/>
          </a:p>
        </p:txBody>
      </p:sp>
      <p:sp>
        <p:nvSpPr>
          <p:cNvPr id="6" name="Slide Number Placeholder 5"/>
          <p:cNvSpPr>
            <a:spLocks noGrp="1"/>
          </p:cNvSpPr>
          <p:nvPr>
            <p:ph type="sldNum" sz="quarter" idx="12"/>
          </p:nvPr>
        </p:nvSpPr>
        <p:spPr/>
        <p:txBody>
          <a:bodyPr/>
          <a:lstStyle/>
          <a:p>
            <a:r>
              <a:rPr lang="en-GB" smtClean="0"/>
              <a:t>Page - </a:t>
            </a:r>
            <a:fld id="{00F5A992-A653-442B-B1DE-66982E3A62A2}" type="slidenum">
              <a:rPr lang="en-GB" smtClean="0"/>
              <a:pPr/>
              <a:t>3</a:t>
            </a:fld>
            <a:endParaRPr lang="en-GB" dirty="0"/>
          </a:p>
        </p:txBody>
      </p:sp>
    </p:spTree>
    <p:extLst>
      <p:ext uri="{BB962C8B-B14F-4D97-AF65-F5344CB8AC3E}">
        <p14:creationId xmlns:p14="http://schemas.microsoft.com/office/powerpoint/2010/main" val="7051839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spcBef>
                <a:spcPct val="20000"/>
              </a:spcBef>
            </a:pPr>
            <a:r>
              <a:rPr lang="en-GB" sz="3600" b="1" dirty="0">
                <a:solidFill>
                  <a:schemeClr val="tx1">
                    <a:tint val="75000"/>
                  </a:schemeClr>
                </a:solidFill>
                <a:latin typeface="+mn-lt"/>
                <a:ea typeface="+mn-ea"/>
                <a:cs typeface="+mn-cs"/>
              </a:rPr>
              <a:t>The Proposition</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1208" b="19809"/>
          <a:stretch/>
        </p:blipFill>
        <p:spPr>
          <a:xfrm>
            <a:off x="3374568" y="1268760"/>
            <a:ext cx="5085864" cy="2941792"/>
          </a:xfrm>
          <a:prstGeom prst="rect">
            <a:avLst/>
          </a:prstGeom>
        </p:spPr>
      </p:pic>
      <p:sp>
        <p:nvSpPr>
          <p:cNvPr id="3" name="Content Placeholder 2"/>
          <p:cNvSpPr>
            <a:spLocks noGrp="1"/>
          </p:cNvSpPr>
          <p:nvPr>
            <p:ph idx="1"/>
          </p:nvPr>
        </p:nvSpPr>
        <p:spPr>
          <a:xfrm>
            <a:off x="179512" y="1340769"/>
            <a:ext cx="4104456" cy="2880320"/>
          </a:xfrm>
        </p:spPr>
        <p:txBody>
          <a:bodyPr>
            <a:noAutofit/>
          </a:bodyPr>
          <a:lstStyle/>
          <a:p>
            <a:pPr>
              <a:spcBef>
                <a:spcPts val="1000"/>
              </a:spcBef>
              <a:spcAft>
                <a:spcPts val="1000"/>
              </a:spcAft>
              <a:buFont typeface="Wingdings" panose="05000000000000000000" pitchFamily="2" charset="2"/>
              <a:buChar char="§"/>
              <a:tabLst>
                <a:tab pos="361950" algn="l"/>
              </a:tabLst>
            </a:pPr>
            <a:r>
              <a:rPr lang="en-GB" sz="1800" dirty="0" smtClean="0">
                <a:solidFill>
                  <a:schemeClr val="tx1">
                    <a:lumMod val="65000"/>
                    <a:lumOff val="35000"/>
                  </a:schemeClr>
                </a:solidFill>
              </a:rPr>
              <a:t>To meet the needs of the three main contributors to successful commercial video based media. The </a:t>
            </a:r>
            <a:r>
              <a:rPr lang="en-GB" sz="1800" b="1" dirty="0" smtClean="0">
                <a:solidFill>
                  <a:schemeClr val="tx1">
                    <a:lumMod val="65000"/>
                    <a:lumOff val="35000"/>
                  </a:schemeClr>
                </a:solidFill>
              </a:rPr>
              <a:t>viewer</a:t>
            </a:r>
            <a:r>
              <a:rPr lang="en-GB" sz="1800" dirty="0" smtClean="0">
                <a:solidFill>
                  <a:schemeClr val="tx1">
                    <a:lumMod val="65000"/>
                    <a:lumOff val="35000"/>
                  </a:schemeClr>
                </a:solidFill>
              </a:rPr>
              <a:t>, the </a:t>
            </a:r>
            <a:r>
              <a:rPr lang="en-GB" sz="1800" b="1" dirty="0" smtClean="0">
                <a:solidFill>
                  <a:schemeClr val="tx1">
                    <a:lumMod val="65000"/>
                    <a:lumOff val="35000"/>
                  </a:schemeClr>
                </a:solidFill>
              </a:rPr>
              <a:t>content provider </a:t>
            </a:r>
            <a:r>
              <a:rPr lang="en-GB" sz="1800" dirty="0" smtClean="0">
                <a:solidFill>
                  <a:schemeClr val="tx1">
                    <a:lumMod val="65000"/>
                    <a:lumOff val="35000"/>
                  </a:schemeClr>
                </a:solidFill>
              </a:rPr>
              <a:t>and the </a:t>
            </a:r>
            <a:r>
              <a:rPr lang="en-GB" sz="1800" b="1" dirty="0" smtClean="0">
                <a:solidFill>
                  <a:schemeClr val="tx1">
                    <a:lumMod val="65000"/>
                    <a:lumOff val="35000"/>
                  </a:schemeClr>
                </a:solidFill>
              </a:rPr>
              <a:t>commercial advertiser / sponsor.</a:t>
            </a:r>
          </a:p>
          <a:p>
            <a:pPr>
              <a:spcBef>
                <a:spcPts val="1000"/>
              </a:spcBef>
              <a:spcAft>
                <a:spcPts val="1000"/>
              </a:spcAft>
              <a:buFont typeface="Wingdings" panose="05000000000000000000" pitchFamily="2" charset="2"/>
              <a:buChar char="§"/>
              <a:tabLst>
                <a:tab pos="361950" algn="l"/>
              </a:tabLst>
            </a:pPr>
            <a:r>
              <a:rPr lang="en-GB" sz="1800" dirty="0" smtClean="0">
                <a:solidFill>
                  <a:schemeClr val="tx1">
                    <a:lumMod val="65000"/>
                    <a:lumOff val="35000"/>
                  </a:schemeClr>
                </a:solidFill>
              </a:rPr>
              <a:t>A </a:t>
            </a:r>
            <a:r>
              <a:rPr lang="en-GB" sz="1800" b="1" dirty="0" smtClean="0">
                <a:solidFill>
                  <a:schemeClr val="tx1">
                    <a:lumMod val="65000"/>
                    <a:lumOff val="35000"/>
                  </a:schemeClr>
                </a:solidFill>
              </a:rPr>
              <a:t>unique</a:t>
            </a:r>
            <a:r>
              <a:rPr lang="en-GB" sz="1800" dirty="0" smtClean="0">
                <a:solidFill>
                  <a:schemeClr val="tx1">
                    <a:lumMod val="65000"/>
                    <a:lumOff val="35000"/>
                  </a:schemeClr>
                </a:solidFill>
              </a:rPr>
              <a:t> proposition for </a:t>
            </a:r>
            <a:r>
              <a:rPr lang="en-GB" sz="1800" b="1" dirty="0" smtClean="0">
                <a:solidFill>
                  <a:schemeClr val="tx1">
                    <a:lumMod val="65000"/>
                    <a:lumOff val="35000"/>
                  </a:schemeClr>
                </a:solidFill>
              </a:rPr>
              <a:t>viewers</a:t>
            </a:r>
            <a:r>
              <a:rPr lang="en-GB" sz="1800" dirty="0" smtClean="0">
                <a:solidFill>
                  <a:schemeClr val="tx1">
                    <a:lumMod val="65000"/>
                    <a:lumOff val="35000"/>
                  </a:schemeClr>
                </a:solidFill>
              </a:rPr>
              <a:t>, </a:t>
            </a:r>
            <a:r>
              <a:rPr lang="en-GB" sz="1800" b="1" dirty="0" smtClean="0">
                <a:solidFill>
                  <a:schemeClr val="tx1">
                    <a:lumMod val="65000"/>
                    <a:lumOff val="35000"/>
                  </a:schemeClr>
                </a:solidFill>
              </a:rPr>
              <a:t>channels</a:t>
            </a:r>
            <a:r>
              <a:rPr lang="en-GB" sz="1800" dirty="0" smtClean="0">
                <a:solidFill>
                  <a:schemeClr val="tx1">
                    <a:lumMod val="65000"/>
                    <a:lumOff val="35000"/>
                  </a:schemeClr>
                </a:solidFill>
              </a:rPr>
              <a:t> and </a:t>
            </a:r>
            <a:r>
              <a:rPr lang="en-GB" sz="1800" b="1" dirty="0" smtClean="0">
                <a:solidFill>
                  <a:schemeClr val="tx1">
                    <a:lumMod val="65000"/>
                    <a:lumOff val="35000"/>
                  </a:schemeClr>
                </a:solidFill>
              </a:rPr>
              <a:t>advertisers</a:t>
            </a:r>
          </a:p>
          <a:p>
            <a:pPr marL="0" indent="0">
              <a:buNone/>
            </a:pPr>
            <a:endParaRPr lang="en-GB" sz="1800" dirty="0">
              <a:solidFill>
                <a:schemeClr val="tx1">
                  <a:lumMod val="65000"/>
                  <a:lumOff val="35000"/>
                </a:schemeClr>
              </a:solidFill>
            </a:endParaRPr>
          </a:p>
        </p:txBody>
      </p:sp>
      <p:graphicFrame>
        <p:nvGraphicFramePr>
          <p:cNvPr id="8" name="Diagram 7"/>
          <p:cNvGraphicFramePr/>
          <p:nvPr>
            <p:extLst>
              <p:ext uri="{D42A27DB-BD31-4B8C-83A1-F6EECF244321}">
                <p14:modId xmlns:p14="http://schemas.microsoft.com/office/powerpoint/2010/main" val="2291805239"/>
              </p:ext>
            </p:extLst>
          </p:nvPr>
        </p:nvGraphicFramePr>
        <p:xfrm>
          <a:off x="827584" y="4365104"/>
          <a:ext cx="7416824" cy="216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8AD63404-85FB-4CE0-BA13-E95ACAE147E7}" type="datetime1">
              <a:rPr lang="en-GB" smtClean="0"/>
              <a:t>08/10/2014</a:t>
            </a:fld>
            <a:endParaRPr lang="en-GB"/>
          </a:p>
        </p:txBody>
      </p:sp>
      <p:sp>
        <p:nvSpPr>
          <p:cNvPr id="5" name="Footer Placeholder 4"/>
          <p:cNvSpPr>
            <a:spLocks noGrp="1"/>
          </p:cNvSpPr>
          <p:nvPr>
            <p:ph type="ftr" sz="quarter" idx="11"/>
          </p:nvPr>
        </p:nvSpPr>
        <p:spPr/>
        <p:txBody>
          <a:bodyPr/>
          <a:lstStyle/>
          <a:p>
            <a:r>
              <a:rPr lang="en-GB" smtClean="0"/>
              <a:t>In commercial confidence</a:t>
            </a:r>
            <a:endParaRPr lang="en-GB" dirty="0"/>
          </a:p>
        </p:txBody>
      </p:sp>
      <p:sp>
        <p:nvSpPr>
          <p:cNvPr id="7" name="Slide Number Placeholder 6"/>
          <p:cNvSpPr>
            <a:spLocks noGrp="1"/>
          </p:cNvSpPr>
          <p:nvPr>
            <p:ph type="sldNum" sz="quarter" idx="12"/>
          </p:nvPr>
        </p:nvSpPr>
        <p:spPr/>
        <p:txBody>
          <a:bodyPr/>
          <a:lstStyle/>
          <a:p>
            <a:r>
              <a:rPr lang="en-GB" smtClean="0"/>
              <a:t>Page - </a:t>
            </a:r>
            <a:fld id="{00F5A992-A653-442B-B1DE-66982E3A62A2}" type="slidenum">
              <a:rPr lang="en-GB" smtClean="0"/>
              <a:pPr/>
              <a:t>4</a:t>
            </a:fld>
            <a:endParaRPr lang="en-GB" dirty="0"/>
          </a:p>
        </p:txBody>
      </p:sp>
    </p:spTree>
    <p:extLst>
      <p:ext uri="{BB962C8B-B14F-4D97-AF65-F5344CB8AC3E}">
        <p14:creationId xmlns:p14="http://schemas.microsoft.com/office/powerpoint/2010/main" val="401944570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spcBef>
                <a:spcPct val="20000"/>
              </a:spcBef>
            </a:pPr>
            <a:r>
              <a:rPr lang="en-GB" sz="3600" b="1" dirty="0" smtClean="0">
                <a:solidFill>
                  <a:schemeClr val="tx1">
                    <a:tint val="75000"/>
                  </a:schemeClr>
                </a:solidFill>
                <a:latin typeface="+mn-lt"/>
                <a:ea typeface="+mn-ea"/>
                <a:cs typeface="+mn-cs"/>
              </a:rPr>
              <a:t>Why now ?</a:t>
            </a:r>
            <a:endParaRPr lang="en-GB" sz="3600" b="1" dirty="0">
              <a:solidFill>
                <a:schemeClr val="tx1">
                  <a:tint val="75000"/>
                </a:schemeClr>
              </a:solidFill>
              <a:latin typeface="+mn-lt"/>
              <a:ea typeface="+mn-ea"/>
              <a:cs typeface="+mn-cs"/>
            </a:endParaRPr>
          </a:p>
        </p:txBody>
      </p:sp>
      <p:sp>
        <p:nvSpPr>
          <p:cNvPr id="3" name="Content Placeholder 2"/>
          <p:cNvSpPr>
            <a:spLocks noGrp="1"/>
          </p:cNvSpPr>
          <p:nvPr>
            <p:ph idx="1"/>
          </p:nvPr>
        </p:nvSpPr>
        <p:spPr>
          <a:xfrm>
            <a:off x="467544" y="1484784"/>
            <a:ext cx="5112568" cy="4752528"/>
          </a:xfrm>
        </p:spPr>
        <p:txBody>
          <a:bodyPr>
            <a:noAutofit/>
          </a:bodyPr>
          <a:lstStyle/>
          <a:p>
            <a:pPr>
              <a:spcAft>
                <a:spcPts val="1400"/>
              </a:spcAft>
              <a:buFont typeface="Wingdings" panose="05000000000000000000" pitchFamily="2" charset="2"/>
              <a:buChar char="§"/>
            </a:pPr>
            <a:r>
              <a:rPr lang="en-GB" sz="1400" dirty="0" smtClean="0">
                <a:solidFill>
                  <a:schemeClr val="tx1">
                    <a:lumMod val="65000"/>
                    <a:lumOff val="35000"/>
                  </a:schemeClr>
                </a:solidFill>
              </a:rPr>
              <a:t>Huge shift in how and where people want to watch TV in an ever more connected world</a:t>
            </a:r>
          </a:p>
          <a:p>
            <a:pPr>
              <a:spcAft>
                <a:spcPts val="1400"/>
              </a:spcAft>
              <a:buFont typeface="Wingdings" panose="05000000000000000000" pitchFamily="2" charset="2"/>
              <a:buChar char="§"/>
            </a:pPr>
            <a:r>
              <a:rPr lang="en-GB" sz="1400" dirty="0" smtClean="0">
                <a:solidFill>
                  <a:schemeClr val="tx1">
                    <a:lumMod val="65000"/>
                    <a:lumOff val="35000"/>
                  </a:schemeClr>
                </a:solidFill>
              </a:rPr>
              <a:t>“Catch-up” TV is booming – viewers are watching </a:t>
            </a:r>
            <a:r>
              <a:rPr lang="en-GB" sz="1400" dirty="0" err="1" smtClean="0">
                <a:solidFill>
                  <a:schemeClr val="tx1">
                    <a:lumMod val="65000"/>
                    <a:lumOff val="35000"/>
                  </a:schemeClr>
                </a:solidFill>
              </a:rPr>
              <a:t>tv</a:t>
            </a:r>
            <a:r>
              <a:rPr lang="en-GB" sz="1400" dirty="0" smtClean="0">
                <a:solidFill>
                  <a:schemeClr val="tx1">
                    <a:lumMod val="65000"/>
                    <a:lumOff val="35000"/>
                  </a:schemeClr>
                </a:solidFill>
              </a:rPr>
              <a:t> whenever and wherever they can</a:t>
            </a:r>
          </a:p>
          <a:p>
            <a:pPr>
              <a:spcAft>
                <a:spcPts val="1400"/>
              </a:spcAft>
              <a:buFont typeface="Wingdings" panose="05000000000000000000" pitchFamily="2" charset="2"/>
              <a:buChar char="§"/>
            </a:pPr>
            <a:r>
              <a:rPr lang="en-GB" sz="1400" dirty="0" smtClean="0">
                <a:solidFill>
                  <a:schemeClr val="tx1">
                    <a:lumMod val="65000"/>
                    <a:lumOff val="35000"/>
                  </a:schemeClr>
                </a:solidFill>
              </a:rPr>
              <a:t>Tablets and phones are now television viewing devices</a:t>
            </a:r>
          </a:p>
          <a:p>
            <a:pPr>
              <a:spcAft>
                <a:spcPts val="1400"/>
              </a:spcAft>
              <a:buFont typeface="Wingdings" panose="05000000000000000000" pitchFamily="2" charset="2"/>
              <a:buChar char="§"/>
            </a:pPr>
            <a:r>
              <a:rPr lang="en-GB" sz="1400" dirty="0" smtClean="0">
                <a:solidFill>
                  <a:schemeClr val="tx1">
                    <a:lumMod val="65000"/>
                    <a:lumOff val="35000"/>
                  </a:schemeClr>
                </a:solidFill>
              </a:rPr>
              <a:t>Advertisers do not have a service whereby they know who their audience are</a:t>
            </a:r>
          </a:p>
          <a:p>
            <a:pPr>
              <a:spcAft>
                <a:spcPts val="1400"/>
              </a:spcAft>
              <a:buFont typeface="Wingdings" panose="05000000000000000000" pitchFamily="2" charset="2"/>
              <a:buChar char="§"/>
            </a:pPr>
            <a:r>
              <a:rPr lang="en-GB" sz="1400" dirty="0" smtClean="0">
                <a:solidFill>
                  <a:schemeClr val="tx1">
                    <a:lumMod val="65000"/>
                    <a:lumOff val="35000"/>
                  </a:schemeClr>
                </a:solidFill>
              </a:rPr>
              <a:t>Viewers looking to save costs and earn money, can watch premium content without setup or subscription fees</a:t>
            </a:r>
          </a:p>
          <a:p>
            <a:pPr>
              <a:spcAft>
                <a:spcPts val="1400"/>
              </a:spcAft>
              <a:buFont typeface="Wingdings" panose="05000000000000000000" pitchFamily="2" charset="2"/>
              <a:buChar char="§"/>
            </a:pPr>
            <a:r>
              <a:rPr lang="en-GB" sz="1400" dirty="0" smtClean="0">
                <a:solidFill>
                  <a:schemeClr val="tx1">
                    <a:lumMod val="65000"/>
                    <a:lumOff val="35000"/>
                  </a:schemeClr>
                </a:solidFill>
              </a:rPr>
              <a:t>£3.9 billion linear TV ad market is chasing more targeting online video opportunities</a:t>
            </a:r>
          </a:p>
          <a:p>
            <a:pPr>
              <a:spcAft>
                <a:spcPts val="1400"/>
              </a:spcAft>
              <a:buFont typeface="Wingdings" panose="05000000000000000000" pitchFamily="2" charset="2"/>
              <a:buChar char="§"/>
            </a:pPr>
            <a:r>
              <a:rPr lang="en-GB" sz="1400" dirty="0" smtClean="0">
                <a:solidFill>
                  <a:schemeClr val="tx1">
                    <a:lumMod val="65000"/>
                    <a:lumOff val="35000"/>
                  </a:schemeClr>
                </a:solidFill>
              </a:rPr>
              <a:t>Online video has not yet extended to replacing the linear ad breaks with viewer-level targeted ads. This has dis-incentivised channels from simulcast</a:t>
            </a:r>
          </a:p>
        </p:txBody>
      </p:sp>
      <p:sp>
        <p:nvSpPr>
          <p:cNvPr id="4" name="Rounded Rectangle 3"/>
          <p:cNvSpPr/>
          <p:nvPr/>
        </p:nvSpPr>
        <p:spPr>
          <a:xfrm>
            <a:off x="6156176" y="1556792"/>
            <a:ext cx="2592288" cy="4680520"/>
          </a:xfrm>
          <a:prstGeom prst="roundRect">
            <a:avLst/>
          </a:prstGeom>
          <a:solidFill>
            <a:schemeClr val="accent6">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ounded Rectangle 4"/>
          <p:cNvSpPr/>
          <p:nvPr/>
        </p:nvSpPr>
        <p:spPr>
          <a:xfrm>
            <a:off x="6123895" y="1519764"/>
            <a:ext cx="2592288" cy="4680520"/>
          </a:xfrm>
          <a:prstGeom prst="roundRect">
            <a:avLst/>
          </a:prstGeom>
          <a:solidFill>
            <a:schemeClr val="tx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OTT &amp; multiscreen growth</a:t>
            </a:r>
          </a:p>
          <a:p>
            <a:pPr marL="285750" indent="-285750">
              <a:buFont typeface="Arial" panose="020B0604020202020204" pitchFamily="34" charset="0"/>
              <a:buChar char="•"/>
            </a:pPr>
            <a:r>
              <a:rPr lang="en-GB" sz="1400" dirty="0" smtClean="0"/>
              <a:t>2013 - Time spent watching tablet  video  grew </a:t>
            </a:r>
            <a:r>
              <a:rPr lang="en-GB" sz="1400" b="1" dirty="0" smtClean="0"/>
              <a:t>59%*</a:t>
            </a:r>
          </a:p>
          <a:p>
            <a:pPr marL="285750" indent="-285750">
              <a:buFont typeface="Arial" panose="020B0604020202020204" pitchFamily="34" charset="0"/>
              <a:buChar char="•"/>
            </a:pPr>
            <a:r>
              <a:rPr lang="en-GB" sz="1400" dirty="0" smtClean="0"/>
              <a:t>2013 – video viewing on phones increase by </a:t>
            </a:r>
            <a:r>
              <a:rPr lang="en-GB" sz="1400" b="1" dirty="0" smtClean="0"/>
              <a:t>41%*</a:t>
            </a:r>
          </a:p>
          <a:p>
            <a:pPr marL="285750" indent="-285750">
              <a:buFont typeface="Arial" panose="020B0604020202020204" pitchFamily="34" charset="0"/>
              <a:buChar char="•"/>
            </a:pPr>
            <a:r>
              <a:rPr lang="en-GB" sz="1400" dirty="0"/>
              <a:t>2012 to </a:t>
            </a:r>
            <a:r>
              <a:rPr lang="en-GB" sz="1400" dirty="0" smtClean="0"/>
              <a:t>2017 - OTT </a:t>
            </a:r>
            <a:r>
              <a:rPr lang="en-GB" sz="1400" dirty="0"/>
              <a:t>revenues will grow globally by </a:t>
            </a:r>
            <a:r>
              <a:rPr lang="en-GB" sz="1400" b="1" dirty="0"/>
              <a:t>23.2</a:t>
            </a:r>
            <a:r>
              <a:rPr lang="en-GB" sz="1400" b="1" dirty="0" smtClean="0"/>
              <a:t>%*</a:t>
            </a:r>
            <a:endParaRPr lang="en-GB" b="1" dirty="0" smtClean="0"/>
          </a:p>
          <a:p>
            <a:r>
              <a:rPr lang="en-GB" dirty="0" smtClean="0"/>
              <a:t>Digital ad market change</a:t>
            </a:r>
          </a:p>
          <a:p>
            <a:pPr marL="285750" indent="-285750">
              <a:buFont typeface="Arial" panose="020B0604020202020204" pitchFamily="34" charset="0"/>
              <a:buChar char="•"/>
            </a:pPr>
            <a:r>
              <a:rPr lang="en-GB" sz="1400" dirty="0" smtClean="0"/>
              <a:t>2014 – </a:t>
            </a:r>
            <a:r>
              <a:rPr lang="en-GB" sz="1400" b="1" dirty="0" smtClean="0"/>
              <a:t>25%</a:t>
            </a:r>
            <a:r>
              <a:rPr lang="en-GB" sz="1400" dirty="0" smtClean="0"/>
              <a:t> of all video spend will be RTB**</a:t>
            </a:r>
          </a:p>
          <a:p>
            <a:pPr marL="285750" indent="-285750">
              <a:buFont typeface="Arial" panose="020B0604020202020204" pitchFamily="34" charset="0"/>
              <a:buChar char="•"/>
            </a:pPr>
            <a:r>
              <a:rPr lang="en-GB" sz="1400" dirty="0" smtClean="0"/>
              <a:t>2015 – </a:t>
            </a:r>
            <a:r>
              <a:rPr lang="en-GB" sz="1400" b="1" dirty="0" smtClean="0"/>
              <a:t>57% </a:t>
            </a:r>
            <a:r>
              <a:rPr lang="en-GB" sz="1400" dirty="0" smtClean="0"/>
              <a:t>growth in mobile video ad spend**</a:t>
            </a:r>
          </a:p>
          <a:p>
            <a:pPr marL="285750" indent="-285750">
              <a:buFont typeface="Arial" panose="020B0604020202020204" pitchFamily="34" charset="0"/>
              <a:buChar char="•"/>
            </a:pPr>
            <a:r>
              <a:rPr lang="en-GB" sz="1400" dirty="0" smtClean="0"/>
              <a:t>2016 – almost one third of digital spend will be on video**</a:t>
            </a:r>
          </a:p>
          <a:p>
            <a:r>
              <a:rPr lang="en-GB" sz="1400" dirty="0" smtClean="0"/>
              <a:t> </a:t>
            </a:r>
            <a:r>
              <a:rPr lang="en-GB" sz="900" dirty="0" smtClean="0"/>
              <a:t>source - * </a:t>
            </a:r>
            <a:r>
              <a:rPr lang="en-GB" sz="900" dirty="0" err="1" smtClean="0"/>
              <a:t>Ooyala</a:t>
            </a:r>
            <a:r>
              <a:rPr lang="en-GB" sz="900" dirty="0" smtClean="0"/>
              <a:t>  **Google UK</a:t>
            </a:r>
            <a:endParaRPr lang="en-GB" sz="1400" dirty="0"/>
          </a:p>
        </p:txBody>
      </p:sp>
      <p:sp>
        <p:nvSpPr>
          <p:cNvPr id="6" name="Date Placeholder 5"/>
          <p:cNvSpPr>
            <a:spLocks noGrp="1"/>
          </p:cNvSpPr>
          <p:nvPr>
            <p:ph type="dt" sz="half" idx="10"/>
          </p:nvPr>
        </p:nvSpPr>
        <p:spPr/>
        <p:txBody>
          <a:bodyPr/>
          <a:lstStyle/>
          <a:p>
            <a:fld id="{5D794540-18B6-4F9A-96C1-6BF152B73CCD}" type="datetime1">
              <a:rPr lang="en-GB" smtClean="0"/>
              <a:t>08/10/2014</a:t>
            </a:fld>
            <a:endParaRPr lang="en-GB"/>
          </a:p>
        </p:txBody>
      </p:sp>
      <p:sp>
        <p:nvSpPr>
          <p:cNvPr id="7" name="Footer Placeholder 6"/>
          <p:cNvSpPr>
            <a:spLocks noGrp="1"/>
          </p:cNvSpPr>
          <p:nvPr>
            <p:ph type="ftr" sz="quarter" idx="11"/>
          </p:nvPr>
        </p:nvSpPr>
        <p:spPr/>
        <p:txBody>
          <a:bodyPr/>
          <a:lstStyle/>
          <a:p>
            <a:r>
              <a:rPr lang="en-GB" smtClean="0"/>
              <a:t>In commercial confidence</a:t>
            </a:r>
            <a:endParaRPr lang="en-GB" dirty="0"/>
          </a:p>
        </p:txBody>
      </p:sp>
      <p:sp>
        <p:nvSpPr>
          <p:cNvPr id="8" name="Slide Number Placeholder 7"/>
          <p:cNvSpPr>
            <a:spLocks noGrp="1"/>
          </p:cNvSpPr>
          <p:nvPr>
            <p:ph type="sldNum" sz="quarter" idx="12"/>
          </p:nvPr>
        </p:nvSpPr>
        <p:spPr/>
        <p:txBody>
          <a:bodyPr/>
          <a:lstStyle/>
          <a:p>
            <a:r>
              <a:rPr lang="en-GB" smtClean="0"/>
              <a:t>Page - </a:t>
            </a:r>
            <a:fld id="{00F5A992-A653-442B-B1DE-66982E3A62A2}" type="slidenum">
              <a:rPr lang="en-GB" smtClean="0"/>
              <a:pPr/>
              <a:t>5</a:t>
            </a:fld>
            <a:endParaRPr lang="en-GB" dirty="0"/>
          </a:p>
        </p:txBody>
      </p:sp>
    </p:spTree>
    <p:extLst>
      <p:ext uri="{BB962C8B-B14F-4D97-AF65-F5344CB8AC3E}">
        <p14:creationId xmlns:p14="http://schemas.microsoft.com/office/powerpoint/2010/main" val="4237015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spcBef>
                <a:spcPct val="20000"/>
              </a:spcBef>
            </a:pPr>
            <a:r>
              <a:rPr lang="en-GB" sz="3600" b="1" dirty="0" smtClean="0">
                <a:solidFill>
                  <a:schemeClr val="tx1">
                    <a:tint val="75000"/>
                  </a:schemeClr>
                </a:solidFill>
                <a:latin typeface="+mn-lt"/>
                <a:ea typeface="+mn-ea"/>
                <a:cs typeface="+mn-cs"/>
              </a:rPr>
              <a:t>Investment – </a:t>
            </a:r>
            <a:r>
              <a:rPr lang="en-GB" sz="3600" b="1" dirty="0" smtClean="0">
                <a:solidFill>
                  <a:srgbClr val="FF0000"/>
                </a:solidFill>
                <a:latin typeface="+mn-lt"/>
                <a:ea typeface="+mn-ea"/>
                <a:cs typeface="+mn-cs"/>
              </a:rPr>
              <a:t>To update !!</a:t>
            </a:r>
            <a:endParaRPr lang="en-GB" sz="3600" b="1" dirty="0">
              <a:solidFill>
                <a:srgbClr val="FF0000"/>
              </a:solidFill>
              <a:latin typeface="+mn-lt"/>
              <a:ea typeface="+mn-ea"/>
              <a:cs typeface="+mn-cs"/>
            </a:endParaRPr>
          </a:p>
        </p:txBody>
      </p:sp>
      <p:sp>
        <p:nvSpPr>
          <p:cNvPr id="3" name="Content Placeholder 2"/>
          <p:cNvSpPr>
            <a:spLocks noGrp="1"/>
          </p:cNvSpPr>
          <p:nvPr>
            <p:ph idx="1"/>
          </p:nvPr>
        </p:nvSpPr>
        <p:spPr>
          <a:xfrm>
            <a:off x="467544" y="1484784"/>
            <a:ext cx="8136904" cy="4752528"/>
          </a:xfrm>
        </p:spPr>
        <p:txBody>
          <a:bodyPr>
            <a:noAutofit/>
          </a:bodyPr>
          <a:lstStyle/>
          <a:p>
            <a:pPr>
              <a:spcBef>
                <a:spcPts val="0"/>
              </a:spcBef>
              <a:buFont typeface="Wingdings" panose="05000000000000000000" pitchFamily="2" charset="2"/>
              <a:buChar char="§"/>
            </a:pPr>
            <a:r>
              <a:rPr lang="en-GB" sz="1600" dirty="0" smtClean="0">
                <a:solidFill>
                  <a:schemeClr val="tx1">
                    <a:lumMod val="75000"/>
                    <a:lumOff val="25000"/>
                  </a:schemeClr>
                </a:solidFill>
              </a:rPr>
              <a:t>Founder shareholders have assembled all the </a:t>
            </a:r>
            <a:r>
              <a:rPr lang="en-GB" sz="1600" b="1" dirty="0" smtClean="0">
                <a:solidFill>
                  <a:schemeClr val="tx1">
                    <a:lumMod val="75000"/>
                    <a:lumOff val="25000"/>
                  </a:schemeClr>
                </a:solidFill>
              </a:rPr>
              <a:t>key building blocks </a:t>
            </a:r>
            <a:r>
              <a:rPr lang="en-GB" sz="1600" dirty="0" smtClean="0">
                <a:solidFill>
                  <a:schemeClr val="tx1">
                    <a:lumMod val="75000"/>
                    <a:lumOff val="25000"/>
                  </a:schemeClr>
                </a:solidFill>
              </a:rPr>
              <a:t>to deliver timefree.tv to the UK market representing a </a:t>
            </a:r>
            <a:r>
              <a:rPr lang="en-GB" sz="1600" b="1" dirty="0" smtClean="0">
                <a:solidFill>
                  <a:schemeClr val="tx1">
                    <a:lumMod val="75000"/>
                    <a:lumOff val="25000"/>
                  </a:schemeClr>
                </a:solidFill>
              </a:rPr>
              <a:t>£MM investment</a:t>
            </a:r>
          </a:p>
          <a:p>
            <a:pPr marL="0" indent="0">
              <a:spcBef>
                <a:spcPts val="0"/>
              </a:spcBef>
              <a:buNone/>
            </a:pPr>
            <a:endParaRPr lang="en-GB" sz="1600" dirty="0" smtClean="0">
              <a:solidFill>
                <a:schemeClr val="tx1">
                  <a:lumMod val="75000"/>
                  <a:lumOff val="25000"/>
                </a:schemeClr>
              </a:solidFill>
            </a:endParaRPr>
          </a:p>
          <a:p>
            <a:pPr lvl="1">
              <a:spcBef>
                <a:spcPts val="0"/>
              </a:spcBef>
              <a:buFont typeface="Wingdings" panose="05000000000000000000" pitchFamily="2" charset="2"/>
              <a:buChar char="§"/>
            </a:pPr>
            <a:r>
              <a:rPr lang="en-GB" sz="1200" b="1" dirty="0" smtClean="0">
                <a:solidFill>
                  <a:schemeClr val="tx2"/>
                </a:solidFill>
              </a:rPr>
              <a:t>Perception</a:t>
            </a:r>
            <a:r>
              <a:rPr lang="en-GB" sz="1200" dirty="0" smtClean="0">
                <a:solidFill>
                  <a:schemeClr val="tx1">
                    <a:lumMod val="75000"/>
                    <a:lumOff val="25000"/>
                  </a:schemeClr>
                </a:solidFill>
              </a:rPr>
              <a:t> – unique cloud multi-screen IPTV platform</a:t>
            </a:r>
          </a:p>
          <a:p>
            <a:pPr lvl="1">
              <a:spcBef>
                <a:spcPts val="0"/>
              </a:spcBef>
              <a:buFont typeface="Wingdings" panose="05000000000000000000" pitchFamily="2" charset="2"/>
              <a:buChar char="§"/>
            </a:pPr>
            <a:r>
              <a:rPr lang="en-GB" sz="1200" b="1" dirty="0" smtClean="0">
                <a:solidFill>
                  <a:schemeClr val="tx2"/>
                </a:solidFill>
              </a:rPr>
              <a:t>Vision247</a:t>
            </a:r>
            <a:r>
              <a:rPr lang="en-GB" sz="1200" dirty="0" smtClean="0">
                <a:solidFill>
                  <a:schemeClr val="tx1">
                    <a:lumMod val="75000"/>
                    <a:lumOff val="25000"/>
                  </a:schemeClr>
                </a:solidFill>
              </a:rPr>
              <a:t> – channel head-end services and tier1 video delivery network</a:t>
            </a:r>
          </a:p>
          <a:p>
            <a:pPr lvl="1">
              <a:spcBef>
                <a:spcPts val="0"/>
              </a:spcBef>
              <a:buFont typeface="Wingdings" panose="05000000000000000000" pitchFamily="2" charset="2"/>
              <a:buChar char="§"/>
            </a:pPr>
            <a:r>
              <a:rPr lang="en-GB" sz="1200" b="1" dirty="0" err="1" smtClean="0">
                <a:solidFill>
                  <a:schemeClr val="tx2"/>
                </a:solidFill>
              </a:rPr>
              <a:t>Axex</a:t>
            </a:r>
            <a:r>
              <a:rPr lang="en-GB" sz="1200" dirty="0" smtClean="0">
                <a:solidFill>
                  <a:schemeClr val="tx1">
                    <a:lumMod val="75000"/>
                    <a:lumOff val="25000"/>
                  </a:schemeClr>
                </a:solidFill>
              </a:rPr>
              <a:t> – a programmatic ad sales platform</a:t>
            </a:r>
          </a:p>
          <a:p>
            <a:pPr lvl="1">
              <a:spcBef>
                <a:spcPts val="0"/>
              </a:spcBef>
              <a:buFont typeface="Wingdings" panose="05000000000000000000" pitchFamily="2" charset="2"/>
              <a:buChar char="§"/>
            </a:pPr>
            <a:r>
              <a:rPr lang="en-GB" sz="1200" b="1" dirty="0" err="1" smtClean="0">
                <a:solidFill>
                  <a:schemeClr val="tx2"/>
                </a:solidFill>
              </a:rPr>
              <a:t>Touchcast</a:t>
            </a:r>
            <a:r>
              <a:rPr lang="en-GB" sz="1200" dirty="0" smtClean="0">
                <a:solidFill>
                  <a:schemeClr val="tx1">
                    <a:lumMod val="75000"/>
                    <a:lumOff val="25000"/>
                  </a:schemeClr>
                </a:solidFill>
              </a:rPr>
              <a:t> – bringing interactivity within video</a:t>
            </a:r>
          </a:p>
          <a:p>
            <a:pPr marL="457200" lvl="1" indent="0">
              <a:spcBef>
                <a:spcPts val="0"/>
              </a:spcBef>
              <a:buNone/>
            </a:pPr>
            <a:endParaRPr lang="en-GB" sz="1200" dirty="0" smtClean="0">
              <a:solidFill>
                <a:schemeClr val="tx1">
                  <a:lumMod val="75000"/>
                  <a:lumOff val="25000"/>
                </a:schemeClr>
              </a:solidFill>
            </a:endParaRPr>
          </a:p>
          <a:p>
            <a:pPr>
              <a:spcBef>
                <a:spcPts val="0"/>
              </a:spcBef>
              <a:buFont typeface="Wingdings" panose="05000000000000000000" pitchFamily="2" charset="2"/>
              <a:buChar char="§"/>
            </a:pPr>
            <a:r>
              <a:rPr lang="en-GB" sz="1600" dirty="0" smtClean="0">
                <a:solidFill>
                  <a:schemeClr val="tx1">
                    <a:lumMod val="75000"/>
                    <a:lumOff val="25000"/>
                  </a:schemeClr>
                </a:solidFill>
              </a:rPr>
              <a:t>Existing </a:t>
            </a:r>
            <a:r>
              <a:rPr lang="en-GB" sz="1600" dirty="0">
                <a:solidFill>
                  <a:schemeClr val="tx1">
                    <a:lumMod val="75000"/>
                    <a:lumOff val="25000"/>
                  </a:schemeClr>
                </a:solidFill>
              </a:rPr>
              <a:t>technology and infrastructure assets of the </a:t>
            </a:r>
            <a:r>
              <a:rPr lang="en-GB" sz="1600" dirty="0" smtClean="0">
                <a:solidFill>
                  <a:schemeClr val="tx1">
                    <a:lumMod val="75000"/>
                    <a:lumOff val="25000"/>
                  </a:schemeClr>
                </a:solidFill>
              </a:rPr>
              <a:t>founders are </a:t>
            </a:r>
            <a:r>
              <a:rPr lang="en-GB" sz="1600" b="1" dirty="0" smtClean="0">
                <a:solidFill>
                  <a:schemeClr val="tx1">
                    <a:lumMod val="75000"/>
                    <a:lumOff val="25000"/>
                  </a:schemeClr>
                </a:solidFill>
              </a:rPr>
              <a:t>focused on B2B markets</a:t>
            </a:r>
          </a:p>
          <a:p>
            <a:pPr marL="0" indent="0">
              <a:spcBef>
                <a:spcPts val="0"/>
              </a:spcBef>
              <a:buNone/>
            </a:pPr>
            <a:endParaRPr lang="en-GB" sz="1600" dirty="0" smtClean="0">
              <a:solidFill>
                <a:schemeClr val="tx1">
                  <a:lumMod val="75000"/>
                  <a:lumOff val="25000"/>
                </a:schemeClr>
              </a:solidFill>
            </a:endParaRPr>
          </a:p>
          <a:p>
            <a:pPr>
              <a:spcBef>
                <a:spcPts val="0"/>
              </a:spcBef>
              <a:buFont typeface="Wingdings" panose="05000000000000000000" pitchFamily="2" charset="2"/>
              <a:buChar char="§"/>
            </a:pPr>
            <a:r>
              <a:rPr lang="en-GB" sz="1600" dirty="0" smtClean="0">
                <a:solidFill>
                  <a:schemeClr val="tx1">
                    <a:lumMod val="75000"/>
                    <a:lumOff val="25000"/>
                  </a:schemeClr>
                </a:solidFill>
              </a:rPr>
              <a:t>Seeking external financial investor to facilitate the </a:t>
            </a:r>
            <a:r>
              <a:rPr lang="en-GB" sz="1600" b="1" dirty="0" smtClean="0">
                <a:solidFill>
                  <a:schemeClr val="tx1">
                    <a:lumMod val="75000"/>
                    <a:lumOff val="25000"/>
                  </a:schemeClr>
                </a:solidFill>
              </a:rPr>
              <a:t>launch of timefree.tv </a:t>
            </a:r>
            <a:r>
              <a:rPr lang="en-GB" sz="1600" dirty="0" smtClean="0">
                <a:solidFill>
                  <a:schemeClr val="tx1">
                    <a:lumMod val="75000"/>
                    <a:lumOff val="25000"/>
                  </a:schemeClr>
                </a:solidFill>
              </a:rPr>
              <a:t>as a </a:t>
            </a:r>
            <a:r>
              <a:rPr lang="en-GB" sz="1600" b="1" dirty="0" smtClean="0">
                <a:solidFill>
                  <a:schemeClr val="tx1">
                    <a:lumMod val="75000"/>
                    <a:lumOff val="25000"/>
                  </a:schemeClr>
                </a:solidFill>
              </a:rPr>
              <a:t>consumer proposition </a:t>
            </a:r>
            <a:r>
              <a:rPr lang="en-GB" sz="1600" dirty="0" smtClean="0">
                <a:solidFill>
                  <a:schemeClr val="tx1">
                    <a:lumMod val="75000"/>
                    <a:lumOff val="25000"/>
                  </a:schemeClr>
                </a:solidFill>
              </a:rPr>
              <a:t>leveraging these assets</a:t>
            </a:r>
          </a:p>
          <a:p>
            <a:pPr marL="0" indent="0">
              <a:spcBef>
                <a:spcPts val="0"/>
              </a:spcBef>
              <a:buNone/>
            </a:pPr>
            <a:endParaRPr lang="en-GB" sz="1600" dirty="0" smtClean="0">
              <a:solidFill>
                <a:schemeClr val="tx1">
                  <a:lumMod val="75000"/>
                  <a:lumOff val="25000"/>
                </a:schemeClr>
              </a:solidFill>
            </a:endParaRPr>
          </a:p>
          <a:p>
            <a:pPr>
              <a:spcBef>
                <a:spcPts val="0"/>
              </a:spcBef>
              <a:buFont typeface="Wingdings" panose="05000000000000000000" pitchFamily="2" charset="2"/>
              <a:buChar char="§"/>
            </a:pPr>
            <a:r>
              <a:rPr lang="en-GB" sz="1600" b="1" dirty="0" smtClean="0">
                <a:solidFill>
                  <a:schemeClr val="tx1">
                    <a:lumMod val="75000"/>
                    <a:lumOff val="25000"/>
                  </a:schemeClr>
                </a:solidFill>
              </a:rPr>
              <a:t>£3M </a:t>
            </a:r>
            <a:r>
              <a:rPr lang="en-GB" sz="1600" dirty="0" smtClean="0">
                <a:solidFill>
                  <a:schemeClr val="tx1">
                    <a:lumMod val="75000"/>
                    <a:lumOff val="25000"/>
                  </a:schemeClr>
                </a:solidFill>
              </a:rPr>
              <a:t>investment sought for </a:t>
            </a:r>
            <a:r>
              <a:rPr lang="en-GB" sz="1600" b="1" dirty="0" smtClean="0">
                <a:solidFill>
                  <a:schemeClr val="tx1">
                    <a:lumMod val="75000"/>
                    <a:lumOff val="25000"/>
                  </a:schemeClr>
                </a:solidFill>
              </a:rPr>
              <a:t>15%</a:t>
            </a:r>
            <a:r>
              <a:rPr lang="en-GB" sz="1600" dirty="0" smtClean="0">
                <a:solidFill>
                  <a:schemeClr val="tx1">
                    <a:lumMod val="75000"/>
                    <a:lumOff val="25000"/>
                  </a:schemeClr>
                </a:solidFill>
              </a:rPr>
              <a:t> of the equity</a:t>
            </a:r>
          </a:p>
          <a:p>
            <a:pPr lvl="1">
              <a:spcBef>
                <a:spcPts val="0"/>
              </a:spcBef>
              <a:buFont typeface="Wingdings" panose="05000000000000000000" pitchFamily="2" charset="2"/>
              <a:buChar char="§"/>
            </a:pPr>
            <a:r>
              <a:rPr lang="en-GB" sz="1200" dirty="0" smtClean="0">
                <a:solidFill>
                  <a:schemeClr val="tx1">
                    <a:lumMod val="75000"/>
                    <a:lumOff val="25000"/>
                  </a:schemeClr>
                </a:solidFill>
              </a:rPr>
              <a:t>£0.4M for additional development work around dynamic ad insertion and interactive video applications</a:t>
            </a:r>
          </a:p>
          <a:p>
            <a:pPr lvl="1">
              <a:spcBef>
                <a:spcPts val="0"/>
              </a:spcBef>
              <a:buFont typeface="Wingdings" panose="05000000000000000000" pitchFamily="2" charset="2"/>
              <a:buChar char="§"/>
            </a:pPr>
            <a:r>
              <a:rPr lang="en-GB" sz="1200" dirty="0" smtClean="0">
                <a:solidFill>
                  <a:schemeClr val="tx1">
                    <a:lumMod val="75000"/>
                    <a:lumOff val="25000"/>
                  </a:schemeClr>
                </a:solidFill>
              </a:rPr>
              <a:t>£1.5M in cap-ex for the timefree.tv delivery platform up to cash flow breakeven</a:t>
            </a:r>
          </a:p>
          <a:p>
            <a:pPr lvl="1">
              <a:spcBef>
                <a:spcPts val="0"/>
              </a:spcBef>
              <a:buFont typeface="Wingdings" panose="05000000000000000000" pitchFamily="2" charset="2"/>
              <a:buChar char="§"/>
            </a:pPr>
            <a:r>
              <a:rPr lang="en-GB" sz="1200" dirty="0" smtClean="0">
                <a:solidFill>
                  <a:schemeClr val="tx1">
                    <a:lumMod val="75000"/>
                    <a:lumOff val="25000"/>
                  </a:schemeClr>
                </a:solidFill>
              </a:rPr>
              <a:t>£0.4M in working capital up to cash flow breakeven [ base scenario ]</a:t>
            </a:r>
          </a:p>
          <a:p>
            <a:pPr marL="457200" lvl="1" indent="0">
              <a:spcBef>
                <a:spcPts val="0"/>
              </a:spcBef>
              <a:buNone/>
            </a:pPr>
            <a:endParaRPr lang="en-GB" sz="1200" dirty="0" smtClean="0">
              <a:solidFill>
                <a:schemeClr val="tx1">
                  <a:lumMod val="75000"/>
                  <a:lumOff val="25000"/>
                </a:schemeClr>
              </a:solidFill>
            </a:endParaRPr>
          </a:p>
          <a:p>
            <a:pPr>
              <a:spcBef>
                <a:spcPts val="0"/>
              </a:spcBef>
              <a:buFont typeface="Wingdings" panose="05000000000000000000" pitchFamily="2" charset="2"/>
              <a:buChar char="§"/>
            </a:pPr>
            <a:r>
              <a:rPr lang="en-GB" sz="1600" dirty="0" smtClean="0">
                <a:solidFill>
                  <a:schemeClr val="tx1">
                    <a:lumMod val="75000"/>
                    <a:lumOff val="25000"/>
                  </a:schemeClr>
                </a:solidFill>
              </a:rPr>
              <a:t>Exit sought via </a:t>
            </a:r>
            <a:r>
              <a:rPr lang="en-GB" sz="1600" b="1" dirty="0" smtClean="0">
                <a:solidFill>
                  <a:schemeClr val="tx1">
                    <a:lumMod val="75000"/>
                    <a:lumOff val="25000"/>
                  </a:schemeClr>
                </a:solidFill>
              </a:rPr>
              <a:t>trade sale </a:t>
            </a:r>
            <a:r>
              <a:rPr lang="en-GB" sz="1600" dirty="0" smtClean="0">
                <a:solidFill>
                  <a:schemeClr val="tx1">
                    <a:lumMod val="75000"/>
                    <a:lumOff val="25000"/>
                  </a:schemeClr>
                </a:solidFill>
              </a:rPr>
              <a:t>within </a:t>
            </a:r>
            <a:r>
              <a:rPr lang="en-GB" sz="1600" b="1" dirty="0" smtClean="0">
                <a:solidFill>
                  <a:schemeClr val="tx1">
                    <a:lumMod val="75000"/>
                    <a:lumOff val="25000"/>
                  </a:schemeClr>
                </a:solidFill>
              </a:rPr>
              <a:t>3</a:t>
            </a:r>
            <a:r>
              <a:rPr lang="en-GB" sz="1600" dirty="0" smtClean="0">
                <a:solidFill>
                  <a:schemeClr val="tx1">
                    <a:lumMod val="75000"/>
                    <a:lumOff val="25000"/>
                  </a:schemeClr>
                </a:solidFill>
              </a:rPr>
              <a:t> years</a:t>
            </a:r>
          </a:p>
          <a:p>
            <a:pPr lvl="1">
              <a:spcBef>
                <a:spcPts val="0"/>
              </a:spcBef>
              <a:buFont typeface="Wingdings" panose="05000000000000000000" pitchFamily="2" charset="2"/>
              <a:buChar char="§"/>
            </a:pPr>
            <a:r>
              <a:rPr lang="en-GB" sz="1200" dirty="0" smtClean="0">
                <a:solidFill>
                  <a:schemeClr val="tx1">
                    <a:lumMod val="75000"/>
                    <a:lumOff val="25000"/>
                  </a:schemeClr>
                </a:solidFill>
              </a:rPr>
              <a:t>Base plan:  </a:t>
            </a:r>
            <a:r>
              <a:rPr lang="en-GB" sz="1200" b="1" dirty="0" smtClean="0">
                <a:solidFill>
                  <a:schemeClr val="tx1">
                    <a:lumMod val="75000"/>
                    <a:lumOff val="25000"/>
                  </a:schemeClr>
                </a:solidFill>
              </a:rPr>
              <a:t>1.25M</a:t>
            </a:r>
            <a:r>
              <a:rPr lang="en-GB" sz="1200" dirty="0" smtClean="0">
                <a:solidFill>
                  <a:schemeClr val="tx1">
                    <a:lumMod val="75000"/>
                    <a:lumOff val="25000"/>
                  </a:schemeClr>
                </a:solidFill>
              </a:rPr>
              <a:t> active users by Y3 (</a:t>
            </a:r>
            <a:r>
              <a:rPr lang="en-GB" sz="1200" b="1" dirty="0" smtClean="0">
                <a:solidFill>
                  <a:schemeClr val="tx1">
                    <a:lumMod val="75000"/>
                    <a:lumOff val="25000"/>
                  </a:schemeClr>
                </a:solidFill>
              </a:rPr>
              <a:t>3.5%</a:t>
            </a:r>
            <a:r>
              <a:rPr lang="en-GB" sz="1200" dirty="0" smtClean="0">
                <a:solidFill>
                  <a:schemeClr val="tx1">
                    <a:lumMod val="75000"/>
                    <a:lumOff val="25000"/>
                  </a:schemeClr>
                </a:solidFill>
              </a:rPr>
              <a:t> UK market) generating </a:t>
            </a:r>
            <a:r>
              <a:rPr lang="en-GB" sz="1200" b="1" dirty="0" smtClean="0">
                <a:solidFill>
                  <a:schemeClr val="tx1">
                    <a:lumMod val="75000"/>
                    <a:lumOff val="25000"/>
                  </a:schemeClr>
                </a:solidFill>
              </a:rPr>
              <a:t>EBITDA of £10M</a:t>
            </a:r>
            <a:r>
              <a:rPr lang="en-GB" sz="1200" dirty="0" smtClean="0">
                <a:solidFill>
                  <a:schemeClr val="tx1">
                    <a:lumMod val="75000"/>
                    <a:lumOff val="25000"/>
                  </a:schemeClr>
                </a:solidFill>
              </a:rPr>
              <a:t>. Sale multiple of 8 delivers </a:t>
            </a:r>
            <a:r>
              <a:rPr lang="en-GB" sz="1200" b="1" dirty="0" smtClean="0">
                <a:solidFill>
                  <a:schemeClr val="tx1">
                    <a:lumMod val="75000"/>
                    <a:lumOff val="25000"/>
                  </a:schemeClr>
                </a:solidFill>
              </a:rPr>
              <a:t>IRR of 97%</a:t>
            </a:r>
          </a:p>
          <a:p>
            <a:pPr lvl="1">
              <a:spcBef>
                <a:spcPts val="0"/>
              </a:spcBef>
              <a:buFont typeface="Wingdings" panose="05000000000000000000" pitchFamily="2" charset="2"/>
              <a:buChar char="§"/>
            </a:pPr>
            <a:r>
              <a:rPr lang="en-GB" sz="1200" dirty="0" smtClean="0">
                <a:solidFill>
                  <a:schemeClr val="tx1">
                    <a:lumMod val="75000"/>
                    <a:lumOff val="25000"/>
                  </a:schemeClr>
                </a:solidFill>
              </a:rPr>
              <a:t>Stretch plan</a:t>
            </a:r>
            <a:r>
              <a:rPr lang="en-GB" sz="1200" b="1" dirty="0" smtClean="0">
                <a:solidFill>
                  <a:schemeClr val="tx1">
                    <a:lumMod val="75000"/>
                    <a:lumOff val="25000"/>
                  </a:schemeClr>
                </a:solidFill>
              </a:rPr>
              <a:t>: 2.1M </a:t>
            </a:r>
            <a:r>
              <a:rPr lang="en-GB" sz="1200" dirty="0" smtClean="0">
                <a:solidFill>
                  <a:schemeClr val="tx1">
                    <a:lumMod val="75000"/>
                    <a:lumOff val="25000"/>
                  </a:schemeClr>
                </a:solidFill>
              </a:rPr>
              <a:t>active users by Y3 (</a:t>
            </a:r>
            <a:r>
              <a:rPr lang="en-GB" sz="1200" b="1" dirty="0" smtClean="0">
                <a:solidFill>
                  <a:schemeClr val="tx1">
                    <a:lumMod val="75000"/>
                    <a:lumOff val="25000"/>
                  </a:schemeClr>
                </a:solidFill>
              </a:rPr>
              <a:t>6% </a:t>
            </a:r>
            <a:r>
              <a:rPr lang="en-GB" sz="1200" dirty="0" smtClean="0">
                <a:solidFill>
                  <a:schemeClr val="tx1">
                    <a:lumMod val="75000"/>
                    <a:lumOff val="25000"/>
                  </a:schemeClr>
                </a:solidFill>
              </a:rPr>
              <a:t>UK market) generating </a:t>
            </a:r>
            <a:r>
              <a:rPr lang="en-GB" sz="1200" b="1" dirty="0" smtClean="0">
                <a:solidFill>
                  <a:schemeClr val="tx1">
                    <a:lumMod val="75000"/>
                    <a:lumOff val="25000"/>
                  </a:schemeClr>
                </a:solidFill>
              </a:rPr>
              <a:t>EBITDA of £19M</a:t>
            </a:r>
            <a:r>
              <a:rPr lang="en-GB" sz="1200" dirty="0" smtClean="0">
                <a:solidFill>
                  <a:schemeClr val="tx1">
                    <a:lumMod val="75000"/>
                    <a:lumOff val="25000"/>
                  </a:schemeClr>
                </a:solidFill>
              </a:rPr>
              <a:t>. Sale multiple of 8 delivers </a:t>
            </a:r>
            <a:r>
              <a:rPr lang="en-GB" sz="1200" b="1" dirty="0" smtClean="0">
                <a:solidFill>
                  <a:schemeClr val="tx1">
                    <a:lumMod val="75000"/>
                    <a:lumOff val="25000"/>
                  </a:schemeClr>
                </a:solidFill>
              </a:rPr>
              <a:t>IRR of 174%</a:t>
            </a:r>
          </a:p>
          <a:p>
            <a:pPr marL="457200" lvl="1" indent="0">
              <a:spcBef>
                <a:spcPts val="0"/>
              </a:spcBef>
              <a:buNone/>
            </a:pPr>
            <a:endParaRPr lang="en-GB" sz="1200" dirty="0" smtClean="0">
              <a:solidFill>
                <a:schemeClr val="tx1">
                  <a:lumMod val="75000"/>
                  <a:lumOff val="25000"/>
                </a:schemeClr>
              </a:solidFill>
            </a:endParaRPr>
          </a:p>
        </p:txBody>
      </p:sp>
      <p:sp>
        <p:nvSpPr>
          <p:cNvPr id="6" name="Date Placeholder 5"/>
          <p:cNvSpPr>
            <a:spLocks noGrp="1"/>
          </p:cNvSpPr>
          <p:nvPr>
            <p:ph type="dt" sz="half" idx="10"/>
          </p:nvPr>
        </p:nvSpPr>
        <p:spPr/>
        <p:txBody>
          <a:bodyPr/>
          <a:lstStyle/>
          <a:p>
            <a:fld id="{5D794540-18B6-4F9A-96C1-6BF152B73CCD}" type="datetime1">
              <a:rPr lang="en-GB" smtClean="0"/>
              <a:t>08/10/2014</a:t>
            </a:fld>
            <a:endParaRPr lang="en-GB" dirty="0"/>
          </a:p>
        </p:txBody>
      </p:sp>
      <p:sp>
        <p:nvSpPr>
          <p:cNvPr id="7" name="Footer Placeholder 6"/>
          <p:cNvSpPr>
            <a:spLocks noGrp="1"/>
          </p:cNvSpPr>
          <p:nvPr>
            <p:ph type="ftr" sz="quarter" idx="11"/>
          </p:nvPr>
        </p:nvSpPr>
        <p:spPr/>
        <p:txBody>
          <a:bodyPr/>
          <a:lstStyle/>
          <a:p>
            <a:r>
              <a:rPr lang="en-GB" dirty="0" smtClean="0"/>
              <a:t>In commercial confidence</a:t>
            </a:r>
            <a:endParaRPr lang="en-GB" dirty="0"/>
          </a:p>
        </p:txBody>
      </p:sp>
      <p:sp>
        <p:nvSpPr>
          <p:cNvPr id="8" name="Slide Number Placeholder 7"/>
          <p:cNvSpPr>
            <a:spLocks noGrp="1"/>
          </p:cNvSpPr>
          <p:nvPr>
            <p:ph type="sldNum" sz="quarter" idx="12"/>
          </p:nvPr>
        </p:nvSpPr>
        <p:spPr/>
        <p:txBody>
          <a:bodyPr/>
          <a:lstStyle/>
          <a:p>
            <a:r>
              <a:rPr lang="en-GB" dirty="0" smtClean="0"/>
              <a:t>Page - </a:t>
            </a:r>
            <a:fld id="{00F5A992-A653-442B-B1DE-66982E3A62A2}" type="slidenum">
              <a:rPr lang="en-GB" smtClean="0"/>
              <a:pPr/>
              <a:t>6</a:t>
            </a:fld>
            <a:endParaRPr lang="en-GB" dirty="0"/>
          </a:p>
        </p:txBody>
      </p:sp>
    </p:spTree>
    <p:extLst>
      <p:ext uri="{BB962C8B-B14F-4D97-AF65-F5344CB8AC3E}">
        <p14:creationId xmlns:p14="http://schemas.microsoft.com/office/powerpoint/2010/main" val="2033102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052736"/>
            <a:ext cx="4896544" cy="5256584"/>
          </a:xfrm>
        </p:spPr>
        <p:txBody>
          <a:bodyPr>
            <a:noAutofit/>
          </a:bodyPr>
          <a:lstStyle/>
          <a:p>
            <a:pPr marL="0" lvl="0" indent="0" algn="ctr">
              <a:lnSpc>
                <a:spcPct val="119886"/>
              </a:lnSpc>
              <a:buNone/>
            </a:pPr>
            <a:endParaRPr lang="en-GB" sz="1400" dirty="0" smtClean="0">
              <a:solidFill>
                <a:schemeClr val="tx1">
                  <a:lumMod val="65000"/>
                  <a:lumOff val="35000"/>
                </a:schemeClr>
              </a:solidFill>
            </a:endParaRPr>
          </a:p>
          <a:p>
            <a:pPr>
              <a:spcBef>
                <a:spcPts val="900"/>
              </a:spcBef>
              <a:spcAft>
                <a:spcPts val="1000"/>
              </a:spcAft>
              <a:buFont typeface="Wingdings" panose="05000000000000000000" pitchFamily="2" charset="2"/>
              <a:buChar char="§"/>
            </a:pPr>
            <a:r>
              <a:rPr lang="en-US" sz="1300" dirty="0" smtClean="0">
                <a:solidFill>
                  <a:schemeClr val="tx1">
                    <a:lumMod val="65000"/>
                    <a:lumOff val="35000"/>
                  </a:schemeClr>
                </a:solidFill>
              </a:rPr>
              <a:t>USP Networks has innovated with all aspects of IPTV since 1995 (</a:t>
            </a:r>
            <a:r>
              <a:rPr lang="en-US" sz="1300" dirty="0" err="1" smtClean="0">
                <a:solidFill>
                  <a:schemeClr val="tx1">
                    <a:lumMod val="65000"/>
                    <a:lumOff val="35000"/>
                  </a:schemeClr>
                </a:solidFill>
              </a:rPr>
              <a:t>Vxtreme</a:t>
            </a:r>
            <a:r>
              <a:rPr lang="en-US" sz="1300" dirty="0" smtClean="0">
                <a:solidFill>
                  <a:schemeClr val="tx1">
                    <a:lumMod val="65000"/>
                    <a:lumOff val="35000"/>
                  </a:schemeClr>
                </a:solidFill>
              </a:rPr>
              <a:t>), and worked with all the evolving and major technologies</a:t>
            </a:r>
          </a:p>
          <a:p>
            <a:pPr>
              <a:spcBef>
                <a:spcPts val="900"/>
              </a:spcBef>
              <a:spcAft>
                <a:spcPts val="1000"/>
              </a:spcAft>
              <a:buFont typeface="Wingdings" panose="05000000000000000000" pitchFamily="2" charset="2"/>
              <a:buChar char="§"/>
            </a:pPr>
            <a:r>
              <a:rPr lang="en-US" sz="1300" dirty="0" smtClean="0">
                <a:solidFill>
                  <a:schemeClr val="tx1">
                    <a:lumMod val="65000"/>
                    <a:lumOff val="35000"/>
                  </a:schemeClr>
                </a:solidFill>
              </a:rPr>
              <a:t>First to operate “direct to desktop” business IPTV services via satellite and DSL in 2000, including a network PVR with catchup EPG (</a:t>
            </a:r>
            <a:r>
              <a:rPr lang="en-US" sz="1300" dirty="0" err="1" smtClean="0">
                <a:solidFill>
                  <a:schemeClr val="tx1">
                    <a:lumMod val="65000"/>
                    <a:lumOff val="35000"/>
                  </a:schemeClr>
                </a:solidFill>
              </a:rPr>
              <a:t>EnfoCast</a:t>
            </a:r>
            <a:r>
              <a:rPr lang="en-US" sz="1300" dirty="0" smtClean="0">
                <a:solidFill>
                  <a:schemeClr val="tx1">
                    <a:lumMod val="65000"/>
                    <a:lumOff val="35000"/>
                  </a:schemeClr>
                </a:solidFill>
              </a:rPr>
              <a:t>) The descendant of that service (“</a:t>
            </a:r>
            <a:r>
              <a:rPr lang="en-US" sz="1300" dirty="0" err="1" smtClean="0">
                <a:solidFill>
                  <a:schemeClr val="tx1">
                    <a:lumMod val="65000"/>
                    <a:lumOff val="35000"/>
                  </a:schemeClr>
                </a:solidFill>
              </a:rPr>
              <a:t>tvserver</a:t>
            </a:r>
            <a:r>
              <a:rPr lang="en-US" sz="1300" dirty="0" smtClean="0">
                <a:solidFill>
                  <a:schemeClr val="tx1">
                    <a:lumMod val="65000"/>
                    <a:lumOff val="35000"/>
                  </a:schemeClr>
                </a:solidFill>
              </a:rPr>
              <a:t>”) is presently in use for corporate </a:t>
            </a:r>
            <a:r>
              <a:rPr lang="en-US" sz="1300" dirty="0" err="1" smtClean="0">
                <a:solidFill>
                  <a:schemeClr val="tx1">
                    <a:lumMod val="65000"/>
                    <a:lumOff val="35000"/>
                  </a:schemeClr>
                </a:solidFill>
              </a:rPr>
              <a:t>comms</a:t>
            </a:r>
            <a:r>
              <a:rPr lang="en-US" sz="1300" dirty="0" smtClean="0">
                <a:solidFill>
                  <a:schemeClr val="tx1">
                    <a:lumMod val="65000"/>
                    <a:lumOff val="35000"/>
                  </a:schemeClr>
                </a:solidFill>
              </a:rPr>
              <a:t>, training and research in </a:t>
            </a:r>
            <a:r>
              <a:rPr lang="en-US" sz="1300" dirty="0" err="1" smtClean="0">
                <a:solidFill>
                  <a:schemeClr val="tx1">
                    <a:lumMod val="65000"/>
                    <a:lumOff val="35000"/>
                  </a:schemeClr>
                </a:solidFill>
              </a:rPr>
              <a:t>organisations</a:t>
            </a:r>
            <a:r>
              <a:rPr lang="en-US" sz="1300" dirty="0" smtClean="0">
                <a:solidFill>
                  <a:schemeClr val="tx1">
                    <a:lumMod val="65000"/>
                    <a:lumOff val="35000"/>
                  </a:schemeClr>
                </a:solidFill>
              </a:rPr>
              <a:t> such as the Bank of England and JP Morgan</a:t>
            </a:r>
          </a:p>
          <a:p>
            <a:pPr>
              <a:spcBef>
                <a:spcPts val="900"/>
              </a:spcBef>
              <a:spcAft>
                <a:spcPts val="1000"/>
              </a:spcAft>
              <a:buFont typeface="Wingdings" panose="05000000000000000000" pitchFamily="2" charset="2"/>
              <a:buChar char="§"/>
            </a:pPr>
            <a:r>
              <a:rPr lang="en-US" sz="1300" dirty="0" smtClean="0">
                <a:solidFill>
                  <a:schemeClr val="tx1">
                    <a:lumMod val="65000"/>
                    <a:lumOff val="35000"/>
                  </a:schemeClr>
                </a:solidFill>
              </a:rPr>
              <a:t>First to create a framework for rewards-based video advertising in 2003 with “</a:t>
            </a:r>
            <a:r>
              <a:rPr lang="en-US" sz="1300" b="1" dirty="0" err="1" smtClean="0">
                <a:solidFill>
                  <a:schemeClr val="tx1">
                    <a:lumMod val="65000"/>
                    <a:lumOff val="35000"/>
                  </a:schemeClr>
                </a:solidFill>
              </a:rPr>
              <a:t>incenTV</a:t>
            </a:r>
            <a:r>
              <a:rPr lang="en-US" sz="1300" dirty="0" smtClean="0">
                <a:solidFill>
                  <a:schemeClr val="tx1">
                    <a:lumMod val="65000"/>
                    <a:lumOff val="35000"/>
                  </a:schemeClr>
                </a:solidFill>
              </a:rPr>
              <a:t>”</a:t>
            </a:r>
          </a:p>
          <a:p>
            <a:pPr>
              <a:spcBef>
                <a:spcPts val="900"/>
              </a:spcBef>
              <a:spcAft>
                <a:spcPts val="1000"/>
              </a:spcAft>
              <a:buFont typeface="Wingdings" panose="05000000000000000000" pitchFamily="2" charset="2"/>
              <a:buChar char="§"/>
            </a:pPr>
            <a:r>
              <a:rPr lang="en-US" sz="1300" dirty="0" smtClean="0">
                <a:solidFill>
                  <a:schemeClr val="tx1">
                    <a:lumMod val="65000"/>
                    <a:lumOff val="35000"/>
                  </a:schemeClr>
                </a:solidFill>
              </a:rPr>
              <a:t>First to demonstrate interactive video commercials using </a:t>
            </a:r>
            <a:r>
              <a:rPr lang="en-US" sz="1300" b="1" dirty="0" smtClean="0">
                <a:solidFill>
                  <a:schemeClr val="tx1">
                    <a:lumMod val="65000"/>
                    <a:lumOff val="35000"/>
                  </a:schemeClr>
                </a:solidFill>
              </a:rPr>
              <a:t>TouchCast </a:t>
            </a:r>
            <a:r>
              <a:rPr lang="en-US" sz="1300" dirty="0" smtClean="0">
                <a:solidFill>
                  <a:schemeClr val="tx1">
                    <a:lumMod val="65000"/>
                    <a:lumOff val="35000"/>
                  </a:schemeClr>
                </a:solidFill>
              </a:rPr>
              <a:t>technology – and bringing that technology to timefree.tv to create a showcase example</a:t>
            </a:r>
          </a:p>
          <a:p>
            <a:pPr>
              <a:spcBef>
                <a:spcPts val="900"/>
              </a:spcBef>
              <a:spcAft>
                <a:spcPts val="1000"/>
              </a:spcAft>
              <a:buFont typeface="Wingdings" panose="05000000000000000000" pitchFamily="2" charset="2"/>
              <a:buChar char="§"/>
            </a:pPr>
            <a:r>
              <a:rPr lang="en-US" sz="1300" dirty="0" smtClean="0">
                <a:solidFill>
                  <a:schemeClr val="tx1">
                    <a:lumMod val="65000"/>
                    <a:lumOff val="35000"/>
                  </a:schemeClr>
                </a:solidFill>
              </a:rPr>
              <a:t>USP are also pioneers of scalable cloud based computing and developers of complex data management and analysis systems</a:t>
            </a:r>
          </a:p>
          <a:p>
            <a:pPr>
              <a:spcAft>
                <a:spcPts val="1200"/>
              </a:spcAft>
              <a:buFont typeface="Wingdings" panose="05000000000000000000" pitchFamily="2" charset="2"/>
              <a:buChar char="§"/>
            </a:pPr>
            <a:r>
              <a:rPr lang="en-US" sz="1300" dirty="0" smtClean="0">
                <a:solidFill>
                  <a:schemeClr val="tx1">
                    <a:lumMod val="65000"/>
                    <a:lumOff val="35000"/>
                  </a:schemeClr>
                </a:solidFill>
              </a:rPr>
              <a:t>USP holds a joint patent in the field of audience targeting that complies with the most stringent EU privacy regulations, and has evolved other associated IP in </a:t>
            </a:r>
            <a:r>
              <a:rPr lang="en-US" sz="1300" dirty="0">
                <a:solidFill>
                  <a:schemeClr val="tx1">
                    <a:lumMod val="65000"/>
                    <a:lumOff val="35000"/>
                  </a:schemeClr>
                </a:solidFill>
              </a:rPr>
              <a:t>this </a:t>
            </a:r>
            <a:r>
              <a:rPr lang="en-US" sz="1300" dirty="0" smtClean="0">
                <a:solidFill>
                  <a:schemeClr val="tx1">
                    <a:lumMod val="65000"/>
                    <a:lumOff val="35000"/>
                  </a:schemeClr>
                </a:solidFill>
              </a:rPr>
              <a:t>area since 2003.</a:t>
            </a:r>
            <a:endParaRPr lang="en-US" sz="1300" dirty="0">
              <a:solidFill>
                <a:schemeClr val="tx1">
                  <a:lumMod val="65000"/>
                  <a:lumOff val="35000"/>
                </a:schemeClr>
              </a:solidFill>
            </a:endParaRPr>
          </a:p>
        </p:txBody>
      </p:sp>
      <p:graphicFrame>
        <p:nvGraphicFramePr>
          <p:cNvPr id="10" name="Diagram 9"/>
          <p:cNvGraphicFramePr/>
          <p:nvPr>
            <p:extLst>
              <p:ext uri="{D42A27DB-BD31-4B8C-83A1-F6EECF244321}">
                <p14:modId xmlns:p14="http://schemas.microsoft.com/office/powerpoint/2010/main" val="3832587894"/>
              </p:ext>
            </p:extLst>
          </p:nvPr>
        </p:nvGraphicFramePr>
        <p:xfrm>
          <a:off x="6228184" y="1484784"/>
          <a:ext cx="2376264" cy="1296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 13"/>
          <p:cNvGraphicFramePr/>
          <p:nvPr>
            <p:extLst>
              <p:ext uri="{D42A27DB-BD31-4B8C-83A1-F6EECF244321}">
                <p14:modId xmlns:p14="http://schemas.microsoft.com/office/powerpoint/2010/main" val="869414326"/>
              </p:ext>
            </p:extLst>
          </p:nvPr>
        </p:nvGraphicFramePr>
        <p:xfrm>
          <a:off x="5446462" y="3356992"/>
          <a:ext cx="3960440" cy="27520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 name="TextBox 14"/>
          <p:cNvSpPr txBox="1"/>
          <p:nvPr/>
        </p:nvSpPr>
        <p:spPr>
          <a:xfrm>
            <a:off x="7437048" y="3868113"/>
            <a:ext cx="1296144" cy="338554"/>
          </a:xfrm>
          <a:prstGeom prst="rect">
            <a:avLst/>
          </a:prstGeom>
          <a:noFill/>
        </p:spPr>
        <p:txBody>
          <a:bodyPr wrap="square" rtlCol="0">
            <a:spAutoFit/>
          </a:bodyPr>
          <a:lstStyle/>
          <a:p>
            <a:r>
              <a:rPr lang="en-GB" sz="800" b="1" dirty="0" smtClean="0"/>
              <a:t>Payments</a:t>
            </a:r>
          </a:p>
          <a:p>
            <a:r>
              <a:rPr lang="en-GB" sz="800" dirty="0" err="1" smtClean="0"/>
              <a:t>Touchcast</a:t>
            </a:r>
            <a:r>
              <a:rPr lang="en-GB" sz="800" dirty="0" smtClean="0"/>
              <a:t> license fee</a:t>
            </a:r>
          </a:p>
        </p:txBody>
      </p:sp>
      <p:sp>
        <p:nvSpPr>
          <p:cNvPr id="16" name="TextBox 15"/>
          <p:cNvSpPr txBox="1"/>
          <p:nvPr/>
        </p:nvSpPr>
        <p:spPr>
          <a:xfrm>
            <a:off x="7947009" y="5172968"/>
            <a:ext cx="1027845" cy="461665"/>
          </a:xfrm>
          <a:prstGeom prst="rect">
            <a:avLst/>
          </a:prstGeom>
          <a:noFill/>
        </p:spPr>
        <p:txBody>
          <a:bodyPr wrap="none" rtlCol="0">
            <a:spAutoFit/>
          </a:bodyPr>
          <a:lstStyle/>
          <a:p>
            <a:pPr algn="r"/>
            <a:r>
              <a:rPr lang="en-GB" sz="800" b="1" dirty="0" smtClean="0"/>
              <a:t>See where and </a:t>
            </a:r>
          </a:p>
          <a:p>
            <a:pPr algn="r"/>
            <a:r>
              <a:rPr lang="en-GB" sz="800" b="1" dirty="0" smtClean="0"/>
              <a:t>when the audience</a:t>
            </a:r>
          </a:p>
          <a:p>
            <a:pPr algn="r"/>
            <a:r>
              <a:rPr lang="en-GB" sz="800" b="1" dirty="0" smtClean="0"/>
              <a:t>engages</a:t>
            </a:r>
          </a:p>
        </p:txBody>
      </p:sp>
      <p:sp>
        <p:nvSpPr>
          <p:cNvPr id="17" name="TextBox 16"/>
          <p:cNvSpPr txBox="1"/>
          <p:nvPr/>
        </p:nvSpPr>
        <p:spPr>
          <a:xfrm>
            <a:off x="5916334" y="5189946"/>
            <a:ext cx="1024639" cy="461665"/>
          </a:xfrm>
          <a:prstGeom prst="rect">
            <a:avLst/>
          </a:prstGeom>
          <a:noFill/>
        </p:spPr>
        <p:txBody>
          <a:bodyPr wrap="none" rtlCol="0">
            <a:spAutoFit/>
          </a:bodyPr>
          <a:lstStyle/>
          <a:p>
            <a:r>
              <a:rPr lang="en-GB" sz="800" b="1" dirty="0" smtClean="0"/>
              <a:t>Attach value </a:t>
            </a:r>
          </a:p>
          <a:p>
            <a:r>
              <a:rPr lang="en-GB" sz="800" b="1" dirty="0" smtClean="0"/>
              <a:t>to advert responses</a:t>
            </a:r>
          </a:p>
          <a:p>
            <a:endParaRPr lang="en-GB" sz="800" dirty="0" smtClean="0"/>
          </a:p>
        </p:txBody>
      </p:sp>
      <p:sp>
        <p:nvSpPr>
          <p:cNvPr id="18" name="TextBox 17"/>
          <p:cNvSpPr txBox="1"/>
          <p:nvPr/>
        </p:nvSpPr>
        <p:spPr>
          <a:xfrm>
            <a:off x="7956376" y="5805264"/>
            <a:ext cx="652743" cy="215444"/>
          </a:xfrm>
          <a:prstGeom prst="rect">
            <a:avLst/>
          </a:prstGeom>
          <a:noFill/>
        </p:spPr>
        <p:txBody>
          <a:bodyPr wrap="none" rtlCol="0">
            <a:spAutoFit/>
          </a:bodyPr>
          <a:lstStyle/>
          <a:p>
            <a:r>
              <a:rPr lang="en-GB" sz="800" b="1" dirty="0" smtClean="0"/>
              <a:t>License fee</a:t>
            </a:r>
          </a:p>
        </p:txBody>
      </p:sp>
      <p:sp>
        <p:nvSpPr>
          <p:cNvPr id="2" name="Rectangle 1"/>
          <p:cNvSpPr/>
          <p:nvPr/>
        </p:nvSpPr>
        <p:spPr>
          <a:xfrm>
            <a:off x="7414323" y="1927952"/>
            <a:ext cx="1208864" cy="36004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Date Placeholder 3"/>
          <p:cNvSpPr>
            <a:spLocks noGrp="1"/>
          </p:cNvSpPr>
          <p:nvPr>
            <p:ph type="dt" sz="half" idx="10"/>
          </p:nvPr>
        </p:nvSpPr>
        <p:spPr/>
        <p:txBody>
          <a:bodyPr/>
          <a:lstStyle/>
          <a:p>
            <a:fld id="{6FC9B653-F254-4EF4-BFE3-BE6047F10391}" type="datetime1">
              <a:rPr lang="en-GB" smtClean="0"/>
              <a:t>08/10/2014</a:t>
            </a:fld>
            <a:endParaRPr lang="en-GB"/>
          </a:p>
        </p:txBody>
      </p:sp>
      <p:sp>
        <p:nvSpPr>
          <p:cNvPr id="5" name="Footer Placeholder 4"/>
          <p:cNvSpPr>
            <a:spLocks noGrp="1"/>
          </p:cNvSpPr>
          <p:nvPr>
            <p:ph type="ftr" sz="quarter" idx="11"/>
          </p:nvPr>
        </p:nvSpPr>
        <p:spPr/>
        <p:txBody>
          <a:bodyPr/>
          <a:lstStyle/>
          <a:p>
            <a:r>
              <a:rPr lang="en-GB" smtClean="0"/>
              <a:t>In commercial confidence</a:t>
            </a:r>
            <a:endParaRPr lang="en-GB" dirty="0"/>
          </a:p>
        </p:txBody>
      </p:sp>
      <p:sp>
        <p:nvSpPr>
          <p:cNvPr id="6" name="Slide Number Placeholder 5"/>
          <p:cNvSpPr>
            <a:spLocks noGrp="1"/>
          </p:cNvSpPr>
          <p:nvPr>
            <p:ph type="sldNum" sz="quarter" idx="12"/>
          </p:nvPr>
        </p:nvSpPr>
        <p:spPr/>
        <p:txBody>
          <a:bodyPr/>
          <a:lstStyle/>
          <a:p>
            <a:r>
              <a:rPr lang="en-GB" smtClean="0"/>
              <a:t>Page - </a:t>
            </a:r>
            <a:fld id="{00F5A992-A653-442B-B1DE-66982E3A62A2}" type="slidenum">
              <a:rPr lang="en-GB" smtClean="0"/>
              <a:pPr/>
              <a:t>7</a:t>
            </a:fld>
            <a:endParaRPr lang="en-GB" dirty="0"/>
          </a:p>
        </p:txBody>
      </p:sp>
      <p:sp>
        <p:nvSpPr>
          <p:cNvPr id="8" name="Rectangle 7"/>
          <p:cNvSpPr/>
          <p:nvPr/>
        </p:nvSpPr>
        <p:spPr>
          <a:xfrm>
            <a:off x="611560" y="404664"/>
            <a:ext cx="5476905" cy="646331"/>
          </a:xfrm>
          <a:prstGeom prst="rect">
            <a:avLst/>
          </a:prstGeom>
        </p:spPr>
        <p:txBody>
          <a:bodyPr wrap="none">
            <a:spAutoFit/>
          </a:bodyPr>
          <a:lstStyle/>
          <a:p>
            <a:r>
              <a:rPr lang="en-GB" sz="3600" b="1" dirty="0" smtClean="0">
                <a:solidFill>
                  <a:schemeClr val="tx1">
                    <a:tint val="75000"/>
                  </a:schemeClr>
                </a:solidFill>
              </a:rPr>
              <a:t>Core founder </a:t>
            </a:r>
            <a:r>
              <a:rPr lang="en-GB" sz="3600" b="1" dirty="0">
                <a:solidFill>
                  <a:schemeClr val="tx1">
                    <a:tint val="75000"/>
                  </a:schemeClr>
                </a:solidFill>
              </a:rPr>
              <a:t>competencies</a:t>
            </a:r>
            <a:endParaRPr lang="en-US" sz="3600" dirty="0"/>
          </a:p>
        </p:txBody>
      </p:sp>
    </p:spTree>
    <p:extLst>
      <p:ext uri="{BB962C8B-B14F-4D97-AF65-F5344CB8AC3E}">
        <p14:creationId xmlns:p14="http://schemas.microsoft.com/office/powerpoint/2010/main" val="12276258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5482952" cy="1143000"/>
          </a:xfrm>
        </p:spPr>
        <p:txBody>
          <a:bodyPr>
            <a:normAutofit/>
          </a:bodyPr>
          <a:lstStyle/>
          <a:p>
            <a:pPr algn="l">
              <a:spcBef>
                <a:spcPct val="20000"/>
              </a:spcBef>
            </a:pPr>
            <a:r>
              <a:rPr lang="en-GB" sz="3600" b="1" dirty="0" smtClean="0">
                <a:solidFill>
                  <a:schemeClr val="tx1">
                    <a:tint val="75000"/>
                  </a:schemeClr>
                </a:solidFill>
                <a:latin typeface="+mn-lt"/>
                <a:ea typeface="+mn-ea"/>
                <a:cs typeface="+mn-cs"/>
              </a:rPr>
              <a:t>Commercial Strategy</a:t>
            </a:r>
            <a:endParaRPr lang="en-GB" sz="3600" b="1" dirty="0">
              <a:solidFill>
                <a:schemeClr val="tx1">
                  <a:tint val="75000"/>
                </a:schemeClr>
              </a:solidFill>
              <a:latin typeface="+mn-lt"/>
              <a:ea typeface="+mn-ea"/>
              <a:cs typeface="+mn-cs"/>
            </a:endParaRPr>
          </a:p>
        </p:txBody>
      </p:sp>
      <p:sp>
        <p:nvSpPr>
          <p:cNvPr id="13" name="Date Placeholder 12"/>
          <p:cNvSpPr>
            <a:spLocks noGrp="1"/>
          </p:cNvSpPr>
          <p:nvPr>
            <p:ph type="dt" sz="half" idx="10"/>
          </p:nvPr>
        </p:nvSpPr>
        <p:spPr/>
        <p:txBody>
          <a:bodyPr/>
          <a:lstStyle/>
          <a:p>
            <a:fld id="{9DDA9ADF-3999-4EE3-BE81-C92AABBCB4B2}" type="datetime1">
              <a:rPr lang="en-GB" smtClean="0"/>
              <a:t>08/10/2014</a:t>
            </a:fld>
            <a:endParaRPr lang="en-GB"/>
          </a:p>
        </p:txBody>
      </p:sp>
      <p:sp>
        <p:nvSpPr>
          <p:cNvPr id="14" name="Footer Placeholder 13"/>
          <p:cNvSpPr>
            <a:spLocks noGrp="1"/>
          </p:cNvSpPr>
          <p:nvPr>
            <p:ph type="ftr" sz="quarter" idx="11"/>
          </p:nvPr>
        </p:nvSpPr>
        <p:spPr/>
        <p:txBody>
          <a:bodyPr/>
          <a:lstStyle/>
          <a:p>
            <a:r>
              <a:rPr lang="en-GB" smtClean="0"/>
              <a:t>In commercial confidence</a:t>
            </a:r>
            <a:endParaRPr lang="en-GB" dirty="0"/>
          </a:p>
        </p:txBody>
      </p:sp>
      <p:sp>
        <p:nvSpPr>
          <p:cNvPr id="15" name="Slide Number Placeholder 14"/>
          <p:cNvSpPr>
            <a:spLocks noGrp="1"/>
          </p:cNvSpPr>
          <p:nvPr>
            <p:ph type="sldNum" sz="quarter" idx="12"/>
          </p:nvPr>
        </p:nvSpPr>
        <p:spPr/>
        <p:txBody>
          <a:bodyPr/>
          <a:lstStyle/>
          <a:p>
            <a:r>
              <a:rPr lang="en-GB" smtClean="0"/>
              <a:t>Page - </a:t>
            </a:r>
            <a:fld id="{00F5A992-A653-442B-B1DE-66982E3A62A2}" type="slidenum">
              <a:rPr lang="en-GB" smtClean="0"/>
              <a:pPr/>
              <a:t>8</a:t>
            </a:fld>
            <a:endParaRPr lang="en-GB" dirty="0"/>
          </a:p>
        </p:txBody>
      </p:sp>
      <p:sp>
        <p:nvSpPr>
          <p:cNvPr id="16" name="Rounded Rectangle 15"/>
          <p:cNvSpPr/>
          <p:nvPr/>
        </p:nvSpPr>
        <p:spPr>
          <a:xfrm>
            <a:off x="755576" y="1124744"/>
            <a:ext cx="8014592" cy="1008112"/>
          </a:xfrm>
          <a:prstGeom prst="roundRect">
            <a:avLst/>
          </a:prstGeom>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1600" dirty="0" smtClean="0"/>
              <a:t>Commercials: Can be viewer targeted, adverts do not have to be delivered in the broadcast  	      (or on demand) programme stream, adverts can replace broadcast adverts in real 	      time. Game shows for instance have periods of inactivity when viewers could     	      be earning rewards </a:t>
            </a:r>
            <a:endParaRPr lang="en-GB" sz="1600" dirty="0"/>
          </a:p>
        </p:txBody>
      </p:sp>
      <p:sp>
        <p:nvSpPr>
          <p:cNvPr id="17" name="Rounded Rectangle 16"/>
          <p:cNvSpPr/>
          <p:nvPr/>
        </p:nvSpPr>
        <p:spPr>
          <a:xfrm>
            <a:off x="749944" y="2204864"/>
            <a:ext cx="7998520" cy="1008112"/>
          </a:xfrm>
          <a:prstGeom prst="roundRect">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GB" dirty="0" smtClean="0"/>
              <a:t>Rewards: Adverts can be interactive, can play full screen or in windows, can carry   	incentive ‘e-vouchers’, e-vouchers can link directly to store loyalty 	schemes</a:t>
            </a:r>
            <a:endParaRPr lang="en-GB" dirty="0"/>
          </a:p>
        </p:txBody>
      </p:sp>
      <p:sp>
        <p:nvSpPr>
          <p:cNvPr id="21" name="Rounded Rectangle 20"/>
          <p:cNvSpPr/>
          <p:nvPr/>
        </p:nvSpPr>
        <p:spPr>
          <a:xfrm>
            <a:off x="749944" y="3284984"/>
            <a:ext cx="7998520" cy="1008112"/>
          </a:xfrm>
          <a:prstGeom prst="roundRect">
            <a:avLst/>
          </a:prstGeom>
          <a:solidFill>
            <a:schemeClr val="tx2">
              <a:lumMod val="60000"/>
              <a:lumOff val="40000"/>
            </a:schemeClr>
          </a:solidFill>
          <a:ln>
            <a:solidFill>
              <a:srgbClr val="4F81BD"/>
            </a:solid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GB" dirty="0" smtClean="0"/>
              <a:t>Save Time: Time is precious, don’t waste it watching the same old intros and exits, use it to offer reward commercials, viewers can opt to watch commercials that overlay repeated show intro and credit sequences and save money whilst doing it</a:t>
            </a:r>
            <a:endParaRPr lang="en-GB" dirty="0"/>
          </a:p>
        </p:txBody>
      </p:sp>
      <p:sp>
        <p:nvSpPr>
          <p:cNvPr id="22" name="Rounded Rectangle 21"/>
          <p:cNvSpPr/>
          <p:nvPr/>
        </p:nvSpPr>
        <p:spPr>
          <a:xfrm>
            <a:off x="755576" y="4365104"/>
            <a:ext cx="7998520" cy="1008112"/>
          </a:xfrm>
          <a:prstGeom prst="roundRect">
            <a:avLst/>
          </a:prstGeom>
          <a:solidFill>
            <a:schemeClr val="accent3">
              <a:lumMod val="75000"/>
            </a:schemeClr>
          </a:solidFill>
          <a:ln>
            <a:solidFill>
              <a:schemeClr val="accent3">
                <a:lumMod val="75000"/>
              </a:schemeClr>
            </a:solid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GB" dirty="0" smtClean="0"/>
              <a:t>Dynamic: e-Vouchers can be dynamic with reminders which can be inserted in various formats, including an initial offer value which drops over time, the quicker you click the bigger your reward </a:t>
            </a:r>
            <a:endParaRPr lang="en-GB" dirty="0"/>
          </a:p>
        </p:txBody>
      </p:sp>
      <p:sp>
        <p:nvSpPr>
          <p:cNvPr id="23" name="Rounded Rectangle 22"/>
          <p:cNvSpPr/>
          <p:nvPr/>
        </p:nvSpPr>
        <p:spPr>
          <a:xfrm>
            <a:off x="749944" y="5445224"/>
            <a:ext cx="7998520" cy="1008112"/>
          </a:xfrm>
          <a:prstGeom prst="roundRect">
            <a:avLst/>
          </a:prstGeom>
          <a:solidFill>
            <a:schemeClr val="tx1">
              <a:lumMod val="85000"/>
              <a:lumOff val="15000"/>
            </a:schemeClr>
          </a:solidFill>
          <a:ln>
            <a:solidFill>
              <a:schemeClr val="tx1"/>
            </a:solid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GB" dirty="0" smtClean="0"/>
              <a:t>Betting: Parental safeguard betting or bet using loyalty points or fantasy games, allowing friends to play </a:t>
            </a:r>
            <a:r>
              <a:rPr lang="en-GB" dirty="0" err="1" smtClean="0"/>
              <a:t>agains</a:t>
            </a:r>
            <a:r>
              <a:rPr lang="en-GB" dirty="0" smtClean="0"/>
              <a:t> each</a:t>
            </a:r>
          </a:p>
          <a:p>
            <a:r>
              <a:rPr lang="en-GB" dirty="0" smtClean="0"/>
              <a:t>All of which are useful sources of information</a:t>
            </a:r>
            <a:endParaRPr lang="en-GB" dirty="0"/>
          </a:p>
        </p:txBody>
      </p:sp>
    </p:spTree>
    <p:extLst>
      <p:ext uri="{BB962C8B-B14F-4D97-AF65-F5344CB8AC3E}">
        <p14:creationId xmlns:p14="http://schemas.microsoft.com/office/powerpoint/2010/main" val="3057599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5482952" cy="1143000"/>
          </a:xfrm>
        </p:spPr>
        <p:txBody>
          <a:bodyPr>
            <a:normAutofit/>
          </a:bodyPr>
          <a:lstStyle/>
          <a:p>
            <a:pPr algn="l">
              <a:spcBef>
                <a:spcPct val="20000"/>
              </a:spcBef>
            </a:pPr>
            <a:r>
              <a:rPr lang="en-GB" sz="3600" b="1" dirty="0" smtClean="0">
                <a:solidFill>
                  <a:schemeClr val="tx1">
                    <a:tint val="75000"/>
                  </a:schemeClr>
                </a:solidFill>
                <a:latin typeface="+mn-lt"/>
                <a:ea typeface="+mn-ea"/>
                <a:cs typeface="+mn-cs"/>
              </a:rPr>
              <a:t>Features</a:t>
            </a:r>
            <a:endParaRPr lang="en-GB" sz="3600" b="1" dirty="0">
              <a:solidFill>
                <a:schemeClr val="tx1">
                  <a:tint val="75000"/>
                </a:schemeClr>
              </a:solidFill>
              <a:latin typeface="+mn-lt"/>
              <a:ea typeface="+mn-ea"/>
              <a:cs typeface="+mn-cs"/>
            </a:endParaRPr>
          </a:p>
        </p:txBody>
      </p:sp>
      <p:sp>
        <p:nvSpPr>
          <p:cNvPr id="13" name="Date Placeholder 12"/>
          <p:cNvSpPr>
            <a:spLocks noGrp="1"/>
          </p:cNvSpPr>
          <p:nvPr>
            <p:ph type="dt" sz="half" idx="10"/>
          </p:nvPr>
        </p:nvSpPr>
        <p:spPr/>
        <p:txBody>
          <a:bodyPr/>
          <a:lstStyle/>
          <a:p>
            <a:fld id="{9DDA9ADF-3999-4EE3-BE81-C92AABBCB4B2}" type="datetime1">
              <a:rPr lang="en-GB" smtClean="0"/>
              <a:t>08/10/2014</a:t>
            </a:fld>
            <a:endParaRPr lang="en-GB"/>
          </a:p>
        </p:txBody>
      </p:sp>
      <p:sp>
        <p:nvSpPr>
          <p:cNvPr id="14" name="Footer Placeholder 13"/>
          <p:cNvSpPr>
            <a:spLocks noGrp="1"/>
          </p:cNvSpPr>
          <p:nvPr>
            <p:ph type="ftr" sz="quarter" idx="11"/>
          </p:nvPr>
        </p:nvSpPr>
        <p:spPr/>
        <p:txBody>
          <a:bodyPr/>
          <a:lstStyle/>
          <a:p>
            <a:r>
              <a:rPr lang="en-GB" smtClean="0"/>
              <a:t>In commercial confidence</a:t>
            </a:r>
            <a:endParaRPr lang="en-GB" dirty="0"/>
          </a:p>
        </p:txBody>
      </p:sp>
      <p:sp>
        <p:nvSpPr>
          <p:cNvPr id="15" name="Slide Number Placeholder 14"/>
          <p:cNvSpPr>
            <a:spLocks noGrp="1"/>
          </p:cNvSpPr>
          <p:nvPr>
            <p:ph type="sldNum" sz="quarter" idx="12"/>
          </p:nvPr>
        </p:nvSpPr>
        <p:spPr/>
        <p:txBody>
          <a:bodyPr/>
          <a:lstStyle/>
          <a:p>
            <a:r>
              <a:rPr lang="en-GB" smtClean="0"/>
              <a:t>Page - </a:t>
            </a:r>
            <a:fld id="{00F5A992-A653-442B-B1DE-66982E3A62A2}" type="slidenum">
              <a:rPr lang="en-GB" smtClean="0"/>
              <a:pPr/>
              <a:t>9</a:t>
            </a:fld>
            <a:endParaRPr lang="en-GB" dirty="0"/>
          </a:p>
        </p:txBody>
      </p:sp>
      <p:sp>
        <p:nvSpPr>
          <p:cNvPr id="16" name="Rounded Rectangle 15"/>
          <p:cNvSpPr/>
          <p:nvPr/>
        </p:nvSpPr>
        <p:spPr>
          <a:xfrm>
            <a:off x="755576" y="1124744"/>
            <a:ext cx="8014592" cy="1008112"/>
          </a:xfrm>
          <a:prstGeom prst="roundRect">
            <a:avLst/>
          </a:prstGeom>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1600" dirty="0" smtClean="0"/>
              <a:t>Peer recommendation: It’s huge, which means the best sales people are going to be viewers who want to show </a:t>
            </a:r>
            <a:r>
              <a:rPr lang="en-GB" sz="1600" dirty="0" err="1" smtClean="0"/>
              <a:t>IncenTV</a:t>
            </a:r>
            <a:r>
              <a:rPr lang="en-GB" sz="1600" dirty="0" smtClean="0"/>
              <a:t> to their friends. Rewarding the viewers to spread a powerful money saving message, using classic referral marketing</a:t>
            </a:r>
            <a:endParaRPr lang="en-GB" sz="1600" dirty="0"/>
          </a:p>
        </p:txBody>
      </p:sp>
      <p:sp>
        <p:nvSpPr>
          <p:cNvPr id="17" name="Rounded Rectangle 16"/>
          <p:cNvSpPr/>
          <p:nvPr/>
        </p:nvSpPr>
        <p:spPr>
          <a:xfrm>
            <a:off x="749944" y="2276872"/>
            <a:ext cx="7998520" cy="1800200"/>
          </a:xfrm>
          <a:prstGeom prst="roundRect">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dirty="0" smtClean="0"/>
          </a:p>
          <a:p>
            <a:r>
              <a:rPr lang="en-GB" dirty="0" smtClean="0"/>
              <a:t>Rewarding Response: Viewers are asked to profile themselves, individually and as a family profile </a:t>
            </a:r>
            <a:r>
              <a:rPr lang="en-GB" dirty="0"/>
              <a:t>if needed. The more they are willing to share, the more they can make</a:t>
            </a:r>
            <a:r>
              <a:rPr lang="en-GB" dirty="0" smtClean="0"/>
              <a:t>. Advertisers offer vouchers that will get responses from the viewer, pressing the green button or tapping the screen saves the voucher to their loyalty account. Some bigger ticket items could include commissions paid to the introducer of the incentive to a friend</a:t>
            </a:r>
            <a:endParaRPr lang="en-GB" dirty="0"/>
          </a:p>
          <a:p>
            <a:endParaRPr lang="en-GB" dirty="0"/>
          </a:p>
        </p:txBody>
      </p:sp>
      <p:sp>
        <p:nvSpPr>
          <p:cNvPr id="21" name="Rounded Rectangle 20"/>
          <p:cNvSpPr/>
          <p:nvPr/>
        </p:nvSpPr>
        <p:spPr>
          <a:xfrm>
            <a:off x="755576" y="4221088"/>
            <a:ext cx="7998520" cy="2160240"/>
          </a:xfrm>
          <a:prstGeom prst="roundRect">
            <a:avLst/>
          </a:prstGeom>
          <a:solidFill>
            <a:schemeClr val="tx2">
              <a:lumMod val="60000"/>
              <a:lumOff val="40000"/>
            </a:schemeClr>
          </a:solidFill>
          <a:ln>
            <a:solidFill>
              <a:srgbClr val="4F81BD"/>
            </a:solid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GB" dirty="0" smtClean="0"/>
              <a:t>Example Commission Path: Customer Mark subscribes to </a:t>
            </a:r>
            <a:r>
              <a:rPr lang="en-GB" dirty="0" err="1" smtClean="0"/>
              <a:t>IncenTV</a:t>
            </a:r>
            <a:r>
              <a:rPr lang="en-GB" dirty="0" smtClean="0"/>
              <a:t> and then encourages his friend Kate to subscribe. Mark receives a £10 sign up bounty.</a:t>
            </a:r>
          </a:p>
          <a:p>
            <a:r>
              <a:rPr lang="en-GB" dirty="0" smtClean="0"/>
              <a:t>Research tells us that Kate has a 8 year old washing machine, so </a:t>
            </a:r>
            <a:r>
              <a:rPr lang="en-GB" dirty="0" err="1" smtClean="0"/>
              <a:t>Zanussi</a:t>
            </a:r>
            <a:r>
              <a:rPr lang="en-GB" dirty="0" smtClean="0"/>
              <a:t> pays to send Kate a commercial with a £20 off voucher. Kate takes the offer and ultimately buys the </a:t>
            </a:r>
            <a:r>
              <a:rPr lang="en-GB" dirty="0" err="1" smtClean="0"/>
              <a:t>productusing</a:t>
            </a:r>
            <a:r>
              <a:rPr lang="en-GB" dirty="0" smtClean="0"/>
              <a:t> the voucher, Mark receives a £5 </a:t>
            </a:r>
            <a:r>
              <a:rPr lang="en-GB" dirty="0" err="1" smtClean="0"/>
              <a:t>commision</a:t>
            </a:r>
            <a:r>
              <a:rPr lang="en-GB" dirty="0" smtClean="0"/>
              <a:t> paid into his </a:t>
            </a:r>
            <a:r>
              <a:rPr lang="en-GB" dirty="0" err="1" smtClean="0"/>
              <a:t>IncenTV</a:t>
            </a:r>
            <a:r>
              <a:rPr lang="en-GB" dirty="0" smtClean="0"/>
              <a:t> account   </a:t>
            </a:r>
            <a:endParaRPr lang="en-GB" dirty="0"/>
          </a:p>
        </p:txBody>
      </p:sp>
    </p:spTree>
    <p:extLst>
      <p:ext uri="{BB962C8B-B14F-4D97-AF65-F5344CB8AC3E}">
        <p14:creationId xmlns:p14="http://schemas.microsoft.com/office/powerpoint/2010/main" val="2138142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6940</TotalTime>
  <Words>2999</Words>
  <Application>Microsoft Macintosh PowerPoint</Application>
  <PresentationFormat>On-screen Show (4:3)</PresentationFormat>
  <Paragraphs>235</Paragraphs>
  <Slides>17</Slides>
  <Notes>10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Disclaimer</vt:lpstr>
      <vt:lpstr>Business Objective</vt:lpstr>
      <vt:lpstr>The Proposition</vt:lpstr>
      <vt:lpstr>Why now ?</vt:lpstr>
      <vt:lpstr>Investment – To update !!</vt:lpstr>
      <vt:lpstr>PowerPoint Presentation</vt:lpstr>
      <vt:lpstr>Commercial Strategy</vt:lpstr>
      <vt:lpstr>Features</vt:lpstr>
      <vt:lpstr>Generating revenue – To update!!</vt:lpstr>
      <vt:lpstr>Dynamic Insertion</vt:lpstr>
      <vt:lpstr>Shoppable Video</vt:lpstr>
      <vt:lpstr>Social Media Engagement</vt:lpstr>
      <vt:lpstr>Dev-ex</vt:lpstr>
      <vt:lpstr>Future advertising</vt:lpstr>
      <vt:lpstr>Business Model – To Update!!</vt:lpstr>
      <vt:lpstr>Consumer marketing To Update!!!!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Mills</dc:creator>
  <cp:lastModifiedBy>乩歫椠䱡畳椀㸲㻸ꔿ㌋䬮ꍰ䞮誀圇짗꾬钒붤鏊꣊㥊揤鞁</cp:lastModifiedBy>
  <cp:revision>135</cp:revision>
  <dcterms:created xsi:type="dcterms:W3CDTF">2014-09-24T17:03:37Z</dcterms:created>
  <dcterms:modified xsi:type="dcterms:W3CDTF">2014-10-08T08:09:46Z</dcterms:modified>
</cp:coreProperties>
</file>